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43"/>
  </p:notesMasterIdLst>
  <p:sldIdLst>
    <p:sldId id="256" r:id="rId2"/>
    <p:sldId id="289" r:id="rId3"/>
    <p:sldId id="296" r:id="rId4"/>
    <p:sldId id="297" r:id="rId5"/>
    <p:sldId id="280" r:id="rId6"/>
    <p:sldId id="298" r:id="rId7"/>
    <p:sldId id="299" r:id="rId8"/>
    <p:sldId id="301" r:id="rId9"/>
    <p:sldId id="300" r:id="rId10"/>
    <p:sldId id="257" r:id="rId11"/>
    <p:sldId id="292" r:id="rId12"/>
    <p:sldId id="258" r:id="rId13"/>
    <p:sldId id="259" r:id="rId14"/>
    <p:sldId id="293" r:id="rId15"/>
    <p:sldId id="294" r:id="rId16"/>
    <p:sldId id="295" r:id="rId17"/>
    <p:sldId id="261" r:id="rId18"/>
    <p:sldId id="290" r:id="rId19"/>
    <p:sldId id="260" r:id="rId20"/>
    <p:sldId id="262" r:id="rId21"/>
    <p:sldId id="263" r:id="rId22"/>
    <p:sldId id="282" r:id="rId23"/>
    <p:sldId id="264" r:id="rId24"/>
    <p:sldId id="265" r:id="rId25"/>
    <p:sldId id="281" r:id="rId26"/>
    <p:sldId id="266" r:id="rId27"/>
    <p:sldId id="267" r:id="rId28"/>
    <p:sldId id="268" r:id="rId29"/>
    <p:sldId id="275" r:id="rId30"/>
    <p:sldId id="269" r:id="rId31"/>
    <p:sldId id="291" r:id="rId32"/>
    <p:sldId id="272" r:id="rId33"/>
    <p:sldId id="278" r:id="rId34"/>
    <p:sldId id="283" r:id="rId35"/>
    <p:sldId id="284" r:id="rId36"/>
    <p:sldId id="286" r:id="rId37"/>
    <p:sldId id="287" r:id="rId38"/>
    <p:sldId id="288" r:id="rId39"/>
    <p:sldId id="285" r:id="rId40"/>
    <p:sldId id="273" r:id="rId41"/>
    <p:sldId id="279" r:id="rId42"/>
  </p:sldIdLst>
  <p:sldSz cx="9144000" cy="6858000" type="screen4x3"/>
  <p:notesSz cx="6858000" cy="91440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46A1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6514" autoAdjust="0"/>
  </p:normalViewPr>
  <p:slideViewPr>
    <p:cSldViewPr>
      <p:cViewPr varScale="1">
        <p:scale>
          <a:sx n="97" d="100"/>
          <a:sy n="97" d="100"/>
        </p:scale>
        <p:origin x="2046"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720694E-9094-476D-AA11-1B9C568F6BFA}" type="datetimeFigureOut">
              <a:rPr lang="en-US"/>
              <a:pPr>
                <a:defRPr/>
              </a:pPr>
              <a:t>12/30/2024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A37E61E-828E-44D8-9BC8-9CC07812E32D}" type="slidenum">
              <a:rPr lang="en-US"/>
              <a:pPr>
                <a:defRPr/>
              </a:pPr>
              <a:t>‹#›</a:t>
            </a:fld>
            <a:endParaRPr lang="en-US"/>
          </a:p>
        </p:txBody>
      </p:sp>
    </p:spTree>
    <p:extLst>
      <p:ext uri="{BB962C8B-B14F-4D97-AF65-F5344CB8AC3E}">
        <p14:creationId xmlns:p14="http://schemas.microsoft.com/office/powerpoint/2010/main" val="1258843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718266-F591-4FD5-990A-F2751B575E57}"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22F091F-429C-4B7B-842C-10B824EE9E79}"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37E61E-828E-44D8-9BC8-9CC07812E32D}" type="slidenum">
              <a:rPr lang="en-US" smtClean="0"/>
              <a:pPr>
                <a:defRPr/>
              </a:pPr>
              <a:t>22</a:t>
            </a:fld>
            <a:endParaRPr lang="en-US"/>
          </a:p>
        </p:txBody>
      </p:sp>
    </p:spTree>
    <p:extLst>
      <p:ext uri="{BB962C8B-B14F-4D97-AF65-F5344CB8AC3E}">
        <p14:creationId xmlns:p14="http://schemas.microsoft.com/office/powerpoint/2010/main" val="566228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235A950-15C7-4437-8080-7250BFBEC3D1}"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B8D79AB-E232-4B17-9487-E7E251F769A1}"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3E5D74C-92DD-404A-9F67-C81B420A9176}"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DEE4733-09F1-4F53-96D9-0D9DA35BD162}"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7063633-42D0-4E78-90F4-C73A62DD3895}"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3DEFB12-E63C-481A-8F83-8386931494F0}"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4EA9BEC-A5F3-44C1-B040-105B1BB385A2}"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0F9A2ED-AFC0-4442-B369-3D67DFCF3497}"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133814F-9393-4D8B-B8D2-F4303EE6792C}"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7271EAE-11BB-4E91-A1E3-A677D5D8AAB6}" type="slidenum">
              <a:rPr lang="en-US" smtClean="0"/>
              <a:pPr>
                <a:defRPr/>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CA77746-72BB-40CC-B0EA-52875750135A}" type="slidenum">
              <a:rPr lang="en-US" smtClean="0"/>
              <a:pPr>
                <a:defRPr/>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37E61E-828E-44D8-9BC8-9CC07812E32D}" type="slidenum">
              <a:rPr lang="en-US" smtClean="0"/>
              <a:pPr>
                <a:defRPr/>
              </a:pPr>
              <a:t>34</a:t>
            </a:fld>
            <a:endParaRPr lang="en-US"/>
          </a:p>
        </p:txBody>
      </p:sp>
    </p:spTree>
    <p:extLst>
      <p:ext uri="{BB962C8B-B14F-4D97-AF65-F5344CB8AC3E}">
        <p14:creationId xmlns:p14="http://schemas.microsoft.com/office/powerpoint/2010/main" val="2932295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4409607D-237A-4E27-B384-A28CDB8D74A3}" type="slidenum">
              <a:rPr lang="en-US" smtClean="0"/>
              <a:pPr>
                <a:defRPr/>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EF4EA7C-A7FB-4515-B074-09096BB21CE8}" type="slidenum">
              <a:rPr lang="en-US" smtClean="0"/>
              <a:pPr>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37E61E-828E-44D8-9BC8-9CC07812E32D}" type="slidenum">
              <a:rPr lang="en-US" smtClean="0"/>
              <a:pPr>
                <a:defRPr/>
              </a:pPr>
              <a:t>7</a:t>
            </a:fld>
            <a:endParaRPr lang="en-US"/>
          </a:p>
        </p:txBody>
      </p:sp>
    </p:spTree>
    <p:extLst>
      <p:ext uri="{BB962C8B-B14F-4D97-AF65-F5344CB8AC3E}">
        <p14:creationId xmlns:p14="http://schemas.microsoft.com/office/powerpoint/2010/main" val="412734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17BE87C-E562-4433-849B-D88171102FEF}"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78806B7-7E9A-4A49-A874-F957E5426ADF}"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298894-BEC0-4FF5-9B5C-7369FFE54BF6}" type="slidenum">
              <a:rPr lang="en-US" smtClean="0"/>
              <a:pPr fontAlgn="base">
                <a:spcBef>
                  <a:spcPct val="0"/>
                </a:spcBef>
                <a:spcAft>
                  <a:spcPct val="0"/>
                </a:spcAft>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5C56FD84-5103-4516-B3FC-5406F0DA8E57}"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3BD4171-9CCD-436C-A41C-85AAFFE97823}"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356B3A8-2AB2-44BB-81A0-D81244CC7BCA}"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5250D54B-202F-4F54-81CB-0994CA5C3C21}" type="datetime1">
              <a:rPr lang="en-US" smtClean="0"/>
              <a:t>12/30/2024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7223A4E1-89E9-4358-834C-0DD28C3081E2}" type="slidenum">
              <a:rPr lang="en-US" smtClean="0"/>
              <a:pPr>
                <a:defRPr/>
              </a:pPr>
              <a:t>‹#›</a:t>
            </a:fld>
            <a:endParaRPr lang="en-US"/>
          </a:p>
        </p:txBody>
      </p:sp>
    </p:spTree>
    <p:extLst>
      <p:ext uri="{BB962C8B-B14F-4D97-AF65-F5344CB8AC3E}">
        <p14:creationId xmlns:p14="http://schemas.microsoft.com/office/powerpoint/2010/main" val="246633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B3ADD89-8209-4652-A392-DA3775A0E28A}" type="datetime1">
              <a:rPr lang="en-US" smtClean="0"/>
              <a:t>12/30/2024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0550B1-809E-462F-82BB-80983A368EAF}" type="slidenum">
              <a:rPr lang="en-US" smtClean="0"/>
              <a:pPr>
                <a:defRPr/>
              </a:pPr>
              <a:t>‹#›</a:t>
            </a:fld>
            <a:endParaRPr lang="en-US"/>
          </a:p>
        </p:txBody>
      </p:sp>
    </p:spTree>
    <p:extLst>
      <p:ext uri="{BB962C8B-B14F-4D97-AF65-F5344CB8AC3E}">
        <p14:creationId xmlns:p14="http://schemas.microsoft.com/office/powerpoint/2010/main" val="135864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pPr>
              <a:defRPr/>
            </a:pPr>
            <a:fld id="{790C6338-1B5B-48A9-A898-4A317CFC222D}" type="datetime1">
              <a:rPr lang="en-US" smtClean="0"/>
              <a:t>12/30/2024</a:t>
            </a:fld>
            <a:endParaRPr lang="en-US"/>
          </a:p>
        </p:txBody>
      </p:sp>
      <p:sp>
        <p:nvSpPr>
          <p:cNvPr id="5" name="Footer Placeholder 4"/>
          <p:cNvSpPr>
            <a:spLocks noGrp="1"/>
          </p:cNvSpPr>
          <p:nvPr>
            <p:ph type="ftr" sz="quarter" idx="11"/>
          </p:nvPr>
        </p:nvSpPr>
        <p:spPr>
          <a:xfrm>
            <a:off x="581192" y="5951810"/>
            <a:ext cx="5922209" cy="365125"/>
          </a:xfrm>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29D988FC-5227-4FFB-BFD4-A761A1784139}" type="slidenum">
              <a:rPr lang="en-US" smtClean="0"/>
              <a:pPr>
                <a:defRPr/>
              </a:pPr>
              <a:t>‹#›</a:t>
            </a:fld>
            <a:endParaRPr lang="en-US"/>
          </a:p>
        </p:txBody>
      </p:sp>
    </p:spTree>
    <p:extLst>
      <p:ext uri="{BB962C8B-B14F-4D97-AF65-F5344CB8AC3E}">
        <p14:creationId xmlns:p14="http://schemas.microsoft.com/office/powerpoint/2010/main" val="135432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42B851F-9478-49EA-B0C0-88CDF8D251A4}" type="datetime1">
              <a:rPr lang="en-US" smtClean="0"/>
              <a:t>12/30/2024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3206EC-8309-48D2-8EC4-1EFE2C282F71}" type="slidenum">
              <a:rPr lang="en-US" smtClean="0"/>
              <a:pPr>
                <a:defRPr/>
              </a:pPr>
              <a:t>‹#›</a:t>
            </a:fld>
            <a:endParaRPr lang="en-US"/>
          </a:p>
        </p:txBody>
      </p:sp>
    </p:spTree>
    <p:extLst>
      <p:ext uri="{BB962C8B-B14F-4D97-AF65-F5344CB8AC3E}">
        <p14:creationId xmlns:p14="http://schemas.microsoft.com/office/powerpoint/2010/main" val="270424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F1E1D2AB-09ED-48F4-AA52-9D48DB131E19}" type="datetime1">
              <a:rPr lang="en-US" smtClean="0"/>
              <a:t>12/30/2024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B5386E0D-D1A6-4E0D-9C71-6E72C55FFB8C}" type="slidenum">
              <a:rPr lang="en-US" smtClean="0"/>
              <a:pPr>
                <a:defRPr/>
              </a:pPr>
              <a:t>‹#›</a:t>
            </a:fld>
            <a:endParaRPr lang="en-US"/>
          </a:p>
        </p:txBody>
      </p:sp>
    </p:spTree>
    <p:extLst>
      <p:ext uri="{BB962C8B-B14F-4D97-AF65-F5344CB8AC3E}">
        <p14:creationId xmlns:p14="http://schemas.microsoft.com/office/powerpoint/2010/main" val="247384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3405902-D019-4A3A-BFB8-5A91953AAA01}" type="datetime1">
              <a:rPr lang="en-US" smtClean="0"/>
              <a:t>12/30/2024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784826-2B7C-4006-9603-C1620C69BA0F}" type="slidenum">
              <a:rPr lang="en-US" smtClean="0"/>
              <a:pPr>
                <a:defRPr/>
              </a:pPr>
              <a:t>‹#›</a:t>
            </a:fld>
            <a:endParaRPr lang="en-US"/>
          </a:p>
        </p:txBody>
      </p:sp>
    </p:spTree>
    <p:extLst>
      <p:ext uri="{BB962C8B-B14F-4D97-AF65-F5344CB8AC3E}">
        <p14:creationId xmlns:p14="http://schemas.microsoft.com/office/powerpoint/2010/main" val="61999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8248B01-0CEE-43DE-BBC6-1D3F8730FE0A}" type="datetime1">
              <a:rPr lang="en-US" smtClean="0"/>
              <a:t>12/30/2024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B6897C1-4765-480F-B6CA-EC27544D4797}" type="slidenum">
              <a:rPr lang="en-US" smtClean="0"/>
              <a:pPr>
                <a:defRPr/>
              </a:pPr>
              <a:t>‹#›</a:t>
            </a:fld>
            <a:endParaRPr lang="en-US"/>
          </a:p>
        </p:txBody>
      </p:sp>
    </p:spTree>
    <p:extLst>
      <p:ext uri="{BB962C8B-B14F-4D97-AF65-F5344CB8AC3E}">
        <p14:creationId xmlns:p14="http://schemas.microsoft.com/office/powerpoint/2010/main" val="268089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5D0B9CD-682C-41D2-97D9-F69425E97954}" type="datetime1">
              <a:rPr lang="en-US" smtClean="0"/>
              <a:t>12/30/2024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2A0E684-971D-4FCA-AB12-33B56BB8BB00}" type="slidenum">
              <a:rPr lang="en-US" smtClean="0"/>
              <a:pPr>
                <a:defRPr/>
              </a:pPr>
              <a:t>‹#›</a:t>
            </a:fld>
            <a:endParaRPr lang="en-US"/>
          </a:p>
        </p:txBody>
      </p:sp>
    </p:spTree>
    <p:extLst>
      <p:ext uri="{BB962C8B-B14F-4D97-AF65-F5344CB8AC3E}">
        <p14:creationId xmlns:p14="http://schemas.microsoft.com/office/powerpoint/2010/main" val="350817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C157751-DDDA-42E2-8A48-D4EF3906EE2E}" type="datetime1">
              <a:rPr lang="en-US" smtClean="0"/>
              <a:t>12/30/2024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9122089-3CB8-4458-9B3F-1279CD1F6A54}" type="slidenum">
              <a:rPr lang="en-US" smtClean="0"/>
              <a:pPr>
                <a:defRPr/>
              </a:pPr>
              <a:t>‹#›</a:t>
            </a:fld>
            <a:endParaRPr lang="en-US"/>
          </a:p>
        </p:txBody>
      </p:sp>
    </p:spTree>
    <p:extLst>
      <p:ext uri="{BB962C8B-B14F-4D97-AF65-F5344CB8AC3E}">
        <p14:creationId xmlns:p14="http://schemas.microsoft.com/office/powerpoint/2010/main" val="367501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D39E6E52-0505-40C7-AC13-8D02567062B1}" type="datetime1">
              <a:rPr lang="en-US" smtClean="0"/>
              <a:t>12/30/2024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0F1E5790-C87E-4099-9B09-1CFA29DAF254}" type="slidenum">
              <a:rPr lang="en-US" smtClean="0"/>
              <a:pPr>
                <a:defRPr/>
              </a:pPr>
              <a:t>‹#›</a:t>
            </a:fld>
            <a:endParaRPr lang="en-US"/>
          </a:p>
        </p:txBody>
      </p:sp>
    </p:spTree>
    <p:extLst>
      <p:ext uri="{BB962C8B-B14F-4D97-AF65-F5344CB8AC3E}">
        <p14:creationId xmlns:p14="http://schemas.microsoft.com/office/powerpoint/2010/main" val="330657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31090D7-7EE3-4993-894D-C455DB55C082}" type="datetime1">
              <a:rPr lang="en-US" smtClean="0"/>
              <a:t>12/30/2024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474A9D-9CD2-4693-B15D-5CBBF845BE3F}" type="slidenum">
              <a:rPr lang="en-US" smtClean="0"/>
              <a:pPr>
                <a:defRPr/>
              </a:pPr>
              <a:t>‹#›</a:t>
            </a:fld>
            <a:endParaRPr lang="en-US"/>
          </a:p>
        </p:txBody>
      </p:sp>
    </p:spTree>
    <p:extLst>
      <p:ext uri="{BB962C8B-B14F-4D97-AF65-F5344CB8AC3E}">
        <p14:creationId xmlns:p14="http://schemas.microsoft.com/office/powerpoint/2010/main" val="405147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pPr>
              <a:defRPr/>
            </a:pPr>
            <a:fld id="{E3019EAC-3670-4F44-AAFE-F64AF22B7D6D}" type="datetime1">
              <a:rPr lang="en-US" smtClean="0"/>
              <a:t>12/30/2024</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pPr>
              <a:defRPr/>
            </a:pPr>
            <a:fld id="{E7C799D6-272A-4184-B3D8-C59D044912D4}" type="slidenum">
              <a:rPr lang="en-US" smtClean="0"/>
              <a:pPr>
                <a:defRPr/>
              </a:pPr>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064403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hyperlink" Target="https://store.samhsa.gov/sites/default/files/d7/priv/pep12-recdef.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hyperlink" Target="file:///\\hbhdfs1\home\hbh\policies&amp;guidelines\guidelines\pdf\gen_c\Discharge%20and%20Transition.pdf"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6.jpeg"/><Relationship Id="rId4"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lgbthealtheducation.org/publication/lgbt-glossary/"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fenwayhealth.org/wp-content/uploads/Behavioral-Health-Care-for-Transgender-Adults-3.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7876"/>
            <a:ext cx="4724400" cy="1598235"/>
          </a:xfrm>
        </p:spPr>
        <p:txBody>
          <a:bodyPr>
            <a:noAutofit/>
          </a:bodyPr>
          <a:lstStyle/>
          <a:p>
            <a:pPr algn="ctr" eaLnBrk="1" fontAlgn="auto" hangingPunct="1">
              <a:spcAft>
                <a:spcPts val="0"/>
              </a:spcAft>
              <a:defRPr/>
            </a:pPr>
            <a:r>
              <a:rPr lang="en-US" sz="3200" dirty="0">
                <a:solidFill>
                  <a:schemeClr val="tx1"/>
                </a:solidFill>
                <a:latin typeface="+mn-lt"/>
              </a:rPr>
              <a:t>Cultural Diversity, Recovery and Limited English Proficiency</a:t>
            </a:r>
          </a:p>
        </p:txBody>
      </p:sp>
      <p:sp>
        <p:nvSpPr>
          <p:cNvPr id="11267" name="Subtitle 2"/>
          <p:cNvSpPr>
            <a:spLocks noGrp="1"/>
          </p:cNvSpPr>
          <p:nvPr>
            <p:ph type="subTitle" idx="1"/>
          </p:nvPr>
        </p:nvSpPr>
        <p:spPr>
          <a:xfrm>
            <a:off x="1066800" y="2176111"/>
            <a:ext cx="3343835" cy="677432"/>
          </a:xfrm>
        </p:spPr>
        <p:txBody>
          <a:bodyPr>
            <a:normAutofit fontScale="92500" lnSpcReduction="20000"/>
          </a:bodyPr>
          <a:lstStyle/>
          <a:p>
            <a:pPr algn="ctr"/>
            <a:r>
              <a:rPr lang="en-US" dirty="0">
                <a:solidFill>
                  <a:schemeClr val="bg2">
                    <a:lumMod val="25000"/>
                  </a:schemeClr>
                </a:solidFill>
                <a:latin typeface="+mn-lt"/>
              </a:rPr>
              <a:t>How to Apply Cultural Diversity in a Recovery Based Atmosphere</a:t>
            </a:r>
            <a:endParaRPr lang="en-US" altLang="en-US" dirty="0">
              <a:solidFill>
                <a:schemeClr val="bg2">
                  <a:lumMod val="25000"/>
                </a:schemeClr>
              </a:solidFill>
              <a:latin typeface="+mn-lt"/>
            </a:endParaRPr>
          </a:p>
        </p:txBody>
      </p:sp>
      <p:sp>
        <p:nvSpPr>
          <p:cNvPr id="3" name="TextBox 2"/>
          <p:cNvSpPr txBox="1"/>
          <p:nvPr/>
        </p:nvSpPr>
        <p:spPr>
          <a:xfrm>
            <a:off x="457200" y="5486776"/>
            <a:ext cx="4038600" cy="938719"/>
          </a:xfrm>
          <a:prstGeom prst="rect">
            <a:avLst/>
          </a:prstGeom>
          <a:noFill/>
        </p:spPr>
        <p:txBody>
          <a:bodyPr wrap="square" rtlCol="0">
            <a:spAutoFit/>
          </a:bodyPr>
          <a:lstStyle/>
          <a:p>
            <a:r>
              <a:rPr lang="en-US" sz="1100" dirty="0">
                <a:solidFill>
                  <a:schemeClr val="bg1"/>
                </a:solidFill>
              </a:rPr>
              <a:t>Meets Requirement for- MDHHS Contract Part II (A), 4.5 42 CFR 438.10 &amp; 438.206, BBA for cultural diversity and LEP; LEP Federal Title VI of the Civil Rights Act of 1964; MDHHS/PIHP Contract 18.1.6 </a:t>
            </a:r>
            <a:r>
              <a:rPr lang="en-US" sz="1100" b="1" u="sng" dirty="0">
                <a:solidFill>
                  <a:schemeClr val="bg1"/>
                </a:solidFill>
              </a:rPr>
              <a:t>Fulfills Topic Requirement-</a:t>
            </a:r>
            <a:br>
              <a:rPr lang="en-US" sz="1100" b="1" u="sng" dirty="0">
                <a:solidFill>
                  <a:schemeClr val="bg1"/>
                </a:solidFill>
              </a:rPr>
            </a:br>
            <a:r>
              <a:rPr lang="en-US" sz="1100" dirty="0">
                <a:solidFill>
                  <a:schemeClr val="bg1"/>
                </a:solidFill>
              </a:rPr>
              <a:t>Cultural Diversity and Limited English Proficiency (LEP)</a:t>
            </a:r>
          </a:p>
        </p:txBody>
      </p:sp>
      <p:sp>
        <p:nvSpPr>
          <p:cNvPr id="4" name="TextBox 3"/>
          <p:cNvSpPr txBox="1"/>
          <p:nvPr/>
        </p:nvSpPr>
        <p:spPr>
          <a:xfrm>
            <a:off x="6477000" y="5990355"/>
            <a:ext cx="1971675" cy="338554"/>
          </a:xfrm>
          <a:prstGeom prst="rect">
            <a:avLst/>
          </a:prstGeom>
          <a:noFill/>
        </p:spPr>
        <p:txBody>
          <a:bodyPr wrap="square" rtlCol="0">
            <a:spAutoFit/>
          </a:bodyPr>
          <a:lstStyle/>
          <a:p>
            <a:r>
              <a:rPr lang="en-US" sz="1600" dirty="0">
                <a:solidFill>
                  <a:schemeClr val="bg1"/>
                </a:solidFill>
              </a:rPr>
              <a:t>Updated 11/2024</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288779"/>
            <a:ext cx="3581400" cy="809662"/>
          </a:xfrm>
          <a:prstGeom prst="rect">
            <a:avLst/>
          </a:prstGeom>
        </p:spPr>
      </p:pic>
      <p:sp>
        <p:nvSpPr>
          <p:cNvPr id="8" name="Slide Number Placeholder 7"/>
          <p:cNvSpPr>
            <a:spLocks noGrp="1"/>
          </p:cNvSpPr>
          <p:nvPr>
            <p:ph type="sldNum" sz="quarter" idx="12"/>
          </p:nvPr>
        </p:nvSpPr>
        <p:spPr/>
        <p:txBody>
          <a:bodyPr/>
          <a:lstStyle/>
          <a:p>
            <a:pPr>
              <a:defRPr/>
            </a:pPr>
            <a:fld id="{7223A4E1-89E9-4358-834C-0DD28C3081E2}" type="slidenum">
              <a:rPr lang="en-US" smtClean="0"/>
              <a:pPr>
                <a:defRPr/>
              </a:pPr>
              <a:t>1</a:t>
            </a:fld>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46399" y="533400"/>
            <a:ext cx="3546485" cy="1143000"/>
          </a:xfrm>
        </p:spPr>
        <p:txBody>
          <a:bodyPr>
            <a:normAutofit/>
          </a:bodyPr>
          <a:lstStyle/>
          <a:p>
            <a:pPr algn="ctr" eaLnBrk="1" hangingPunct="1"/>
            <a:r>
              <a:rPr lang="en-US" altLang="en-US" sz="3200" dirty="0">
                <a:latin typeface="+mn-lt"/>
              </a:rPr>
              <a:t>Recovery Facts</a:t>
            </a:r>
          </a:p>
        </p:txBody>
      </p:sp>
      <p:sp>
        <p:nvSpPr>
          <p:cNvPr id="13316" name="Content Placeholder 3"/>
          <p:cNvSpPr>
            <a:spLocks noGrp="1"/>
          </p:cNvSpPr>
          <p:nvPr>
            <p:ph idx="1"/>
          </p:nvPr>
        </p:nvSpPr>
        <p:spPr/>
        <p:txBody>
          <a:bodyPr>
            <a:normAutofit/>
          </a:bodyPr>
          <a:lstStyle/>
          <a:p>
            <a:pPr>
              <a:buFont typeface="Wingdings" panose="05000000000000000000" pitchFamily="2" charset="2"/>
              <a:buChar char="§"/>
            </a:pPr>
            <a:r>
              <a:rPr lang="en-US" altLang="en-US" sz="2400" dirty="0">
                <a:solidFill>
                  <a:schemeClr val="tx1"/>
                </a:solidFill>
                <a:latin typeface="+mn-lt"/>
              </a:rPr>
              <a:t>Recovery is an up and down process.</a:t>
            </a:r>
          </a:p>
          <a:p>
            <a:pPr>
              <a:buFont typeface="Wingdings" panose="05000000000000000000" pitchFamily="2" charset="2"/>
              <a:buChar char="§"/>
            </a:pPr>
            <a:r>
              <a:rPr lang="en-US" altLang="en-US" sz="2400" dirty="0">
                <a:solidFill>
                  <a:schemeClr val="tx1"/>
                </a:solidFill>
                <a:latin typeface="+mn-lt"/>
              </a:rPr>
              <a:t>Symptoms may remain but people still recover.</a:t>
            </a:r>
          </a:p>
          <a:p>
            <a:pPr>
              <a:buFont typeface="Wingdings" panose="05000000000000000000" pitchFamily="2" charset="2"/>
              <a:buChar char="§"/>
            </a:pPr>
            <a:r>
              <a:rPr lang="en-US" altLang="en-US" sz="2400" dirty="0">
                <a:solidFill>
                  <a:schemeClr val="tx1"/>
                </a:solidFill>
                <a:latin typeface="+mn-lt"/>
              </a:rPr>
              <a:t>Recovery from the consequences of being ill is often harder than recovering from the illness itself.</a:t>
            </a:r>
          </a:p>
        </p:txBody>
      </p:sp>
      <p:sp>
        <p:nvSpPr>
          <p:cNvPr id="13315" name="Text Placeholder 2"/>
          <p:cNvSpPr>
            <a:spLocks noGrp="1"/>
          </p:cNvSpPr>
          <p:nvPr>
            <p:ph type="body" sz="half" idx="2"/>
          </p:nvPr>
        </p:nvSpPr>
        <p:spPr>
          <a:xfrm>
            <a:off x="3733801" y="5262295"/>
            <a:ext cx="4837144" cy="689515"/>
          </a:xfrm>
          <a:ln>
            <a:headEnd/>
            <a:tailEnd/>
          </a:ln>
        </p:spPr>
        <p:txBody>
          <a:bodyPr>
            <a:normAutofit/>
          </a:bodyPr>
          <a:lstStyle/>
          <a:p>
            <a:pPr eaLnBrk="1" hangingPunct="1"/>
            <a:r>
              <a:rPr lang="en-US" altLang="en-US" dirty="0">
                <a:solidFill>
                  <a:schemeClr val="bg2"/>
                </a:solidFill>
                <a:latin typeface="+mn-lt"/>
              </a:rPr>
              <a:t>Recovery:  A process by which a person with a disability regains their self-esteem, dreams, self-worth, pride, choice , dignity and meaning. Pat </a:t>
            </a:r>
            <a:r>
              <a:rPr lang="en-US" altLang="en-US" dirty="0" err="1">
                <a:solidFill>
                  <a:schemeClr val="bg2"/>
                </a:solidFill>
                <a:latin typeface="+mn-lt"/>
              </a:rPr>
              <a:t>Deegan</a:t>
            </a:r>
            <a:r>
              <a:rPr lang="en-US" altLang="en-US" dirty="0">
                <a:solidFill>
                  <a:schemeClr val="bg2"/>
                </a:solidFill>
                <a:latin typeface="+mn-lt"/>
              </a:rPr>
              <a:t> 2006</a:t>
            </a:r>
          </a:p>
        </p:txBody>
      </p:sp>
      <p:sp>
        <p:nvSpPr>
          <p:cNvPr id="3" name="Slide Number Placeholder 2"/>
          <p:cNvSpPr>
            <a:spLocks noGrp="1"/>
          </p:cNvSpPr>
          <p:nvPr>
            <p:ph type="sldNum" sz="quarter" idx="12"/>
          </p:nvPr>
        </p:nvSpPr>
        <p:spPr/>
        <p:txBody>
          <a:bodyPr/>
          <a:lstStyle/>
          <a:p>
            <a:pPr>
              <a:defRPr/>
            </a:pPr>
            <a:fld id="{0F1E5790-C87E-4099-9B09-1CFA29DAF254}" type="slidenum">
              <a:rPr lang="en-US" smtClean="0"/>
              <a:pPr>
                <a:defRPr/>
              </a:pPr>
              <a:t>10</a:t>
            </a:fld>
            <a:endParaRPr 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969595"/>
            <a:ext cx="4290510" cy="799064"/>
          </a:xfrm>
        </p:spPr>
        <p:txBody>
          <a:bodyPr>
            <a:normAutofit/>
          </a:bodyPr>
          <a:lstStyle/>
          <a:p>
            <a:r>
              <a:rPr lang="en-US" sz="3200" dirty="0"/>
              <a:t>What is Recovery?</a:t>
            </a:r>
          </a:p>
        </p:txBody>
      </p:sp>
      <p:sp>
        <p:nvSpPr>
          <p:cNvPr id="6" name="Content Placeholder 5"/>
          <p:cNvSpPr>
            <a:spLocks noGrp="1"/>
          </p:cNvSpPr>
          <p:nvPr>
            <p:ph idx="1"/>
          </p:nvPr>
        </p:nvSpPr>
        <p:spPr>
          <a:xfrm>
            <a:off x="838200" y="1524000"/>
            <a:ext cx="7186108" cy="3848548"/>
          </a:xfrm>
        </p:spPr>
        <p:txBody>
          <a:bodyPr>
            <a:normAutofit/>
          </a:bodyPr>
          <a:lstStyle/>
          <a:p>
            <a:pPr>
              <a:buFont typeface="Wingdings" panose="05000000000000000000" pitchFamily="2" charset="2"/>
              <a:buChar char="§"/>
            </a:pPr>
            <a:r>
              <a:rPr lang="en-US" dirty="0">
                <a:solidFill>
                  <a:schemeClr val="tx1"/>
                </a:solidFill>
              </a:rPr>
              <a:t>A process by which an individual with a disability recovers their self-esteem, dreams, self-worth, pride, choice, dignity and meaning (P. Deegan 2006)</a:t>
            </a:r>
          </a:p>
          <a:p>
            <a:pPr>
              <a:buFont typeface="Wingdings" panose="05000000000000000000" pitchFamily="2" charset="2"/>
              <a:buChar char="§"/>
            </a:pPr>
            <a:r>
              <a:rPr lang="en-US" dirty="0">
                <a:solidFill>
                  <a:schemeClr val="tx1"/>
                </a:solidFill>
              </a:rPr>
              <a:t>The action or process of regaining possession or control of something stolen or lost.</a:t>
            </a:r>
          </a:p>
          <a:p>
            <a:pPr>
              <a:buFont typeface="Wingdings" panose="05000000000000000000" pitchFamily="2" charset="2"/>
              <a:buChar char="§"/>
            </a:pPr>
            <a:r>
              <a:rPr lang="en-US" dirty="0">
                <a:solidFill>
                  <a:schemeClr val="tx1"/>
                </a:solidFill>
              </a:rPr>
              <a:t>A process of change through which individuals improve their health and wellness, live a self-directed life, and strive to reach their full potential. (SAMHSA.GOV)</a:t>
            </a:r>
          </a:p>
        </p:txBody>
      </p:sp>
      <p:sp>
        <p:nvSpPr>
          <p:cNvPr id="2" name="Slide Number Placeholder 1"/>
          <p:cNvSpPr>
            <a:spLocks noGrp="1"/>
          </p:cNvSpPr>
          <p:nvPr>
            <p:ph type="sldNum" sz="quarter" idx="12"/>
          </p:nvPr>
        </p:nvSpPr>
        <p:spPr/>
        <p:txBody>
          <a:bodyPr/>
          <a:lstStyle/>
          <a:p>
            <a:pPr>
              <a:defRPr/>
            </a:pPr>
            <a:fld id="{E23206EC-8309-48D2-8EC4-1EFE2C282F71}" type="slidenum">
              <a:rPr lang="en-US" smtClean="0"/>
              <a:pPr>
                <a:defRPr/>
              </a:pPr>
              <a:t>11</a:t>
            </a:fld>
            <a:endParaRPr lang="en-US"/>
          </a:p>
        </p:txBody>
      </p:sp>
      <p:sp>
        <p:nvSpPr>
          <p:cNvPr id="7" name="Rectangle 6"/>
          <p:cNvSpPr/>
          <p:nvPr/>
        </p:nvSpPr>
        <p:spPr>
          <a:xfrm>
            <a:off x="1143000" y="5592659"/>
            <a:ext cx="4532203" cy="369332"/>
          </a:xfrm>
          <a:prstGeom prst="rect">
            <a:avLst/>
          </a:prstGeom>
        </p:spPr>
        <p:txBody>
          <a:bodyPr wrap="none">
            <a:spAutoFit/>
          </a:bodyPr>
          <a:lstStyle/>
          <a:p>
            <a:r>
              <a:rPr lang="en-US" dirty="0">
                <a:hlinkClick r:id="rId2"/>
              </a:rPr>
              <a:t>SAMHSA’s Working Definition of Recovery</a:t>
            </a:r>
            <a:endParaRPr lang="en-US" dirty="0"/>
          </a:p>
        </p:txBody>
      </p:sp>
    </p:spTree>
    <p:extLst>
      <p:ext uri="{BB962C8B-B14F-4D97-AF65-F5344CB8AC3E}">
        <p14:creationId xmlns:p14="http://schemas.microsoft.com/office/powerpoint/2010/main" val="336901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33400"/>
            <a:ext cx="6667500" cy="990600"/>
          </a:xfrm>
        </p:spPr>
        <p:txBody>
          <a:bodyPr>
            <a:noAutofit/>
          </a:bodyPr>
          <a:lstStyle/>
          <a:p>
            <a:pPr eaLnBrk="1" hangingPunct="1"/>
            <a:r>
              <a:rPr lang="en-US" altLang="en-US" sz="3200" dirty="0">
                <a:latin typeface="+mn-lt"/>
              </a:rPr>
              <a:t>Where we apply recovery……</a:t>
            </a:r>
          </a:p>
        </p:txBody>
      </p:sp>
      <p:sp>
        <p:nvSpPr>
          <p:cNvPr id="14340" name="Content Placeholder 3"/>
          <p:cNvSpPr>
            <a:spLocks noGrp="1"/>
          </p:cNvSpPr>
          <p:nvPr>
            <p:ph idx="1"/>
          </p:nvPr>
        </p:nvSpPr>
        <p:spPr>
          <a:xfrm>
            <a:off x="914400" y="2438400"/>
            <a:ext cx="7467600" cy="2039073"/>
          </a:xfrm>
        </p:spPr>
        <p:txBody>
          <a:bodyPr>
            <a:normAutofit/>
          </a:bodyPr>
          <a:lstStyle/>
          <a:p>
            <a:pPr eaLnBrk="1" hangingPunct="1">
              <a:buFont typeface="Wingdings" panose="05000000000000000000" pitchFamily="2" charset="2"/>
              <a:buChar char="§"/>
            </a:pPr>
            <a:r>
              <a:rPr lang="en-US" altLang="en-US" dirty="0">
                <a:solidFill>
                  <a:schemeClr val="tx1"/>
                </a:solidFill>
                <a:latin typeface="+mn-lt"/>
              </a:rPr>
              <a:t>Our entire service system is built on a strength based, recovery-oriented foundation. From intake, to transition to discharge planning, recovery touches every aspect of a person’s treatment and care.</a:t>
            </a:r>
          </a:p>
        </p:txBody>
      </p:sp>
      <p:sp>
        <p:nvSpPr>
          <p:cNvPr id="3" name="Text Placeholder 2"/>
          <p:cNvSpPr>
            <a:spLocks noGrp="1"/>
          </p:cNvSpPr>
          <p:nvPr>
            <p:ph type="body" sz="half" idx="2"/>
          </p:nvPr>
        </p:nvSpPr>
        <p:spPr>
          <a:xfrm>
            <a:off x="757766" y="1243795"/>
            <a:ext cx="7427944" cy="1019536"/>
          </a:xfrm>
          <a:ln/>
        </p:spPr>
        <p:txBody>
          <a:bodyPr>
            <a:normAutofit/>
          </a:bodyPr>
          <a:lstStyle/>
          <a:p>
            <a:pPr eaLnBrk="1" fontAlgn="auto" hangingPunct="1">
              <a:buFont typeface="Wingdings"/>
              <a:buNone/>
              <a:defRPr/>
            </a:pPr>
            <a:r>
              <a:rPr lang="en-US" sz="1400" dirty="0">
                <a:latin typeface="+mn-lt"/>
              </a:rPr>
              <a:t>“</a:t>
            </a:r>
            <a:r>
              <a:rPr lang="en-US" sz="1400" dirty="0">
                <a:solidFill>
                  <a:schemeClr val="tx2"/>
                </a:solidFill>
                <a:latin typeface="+mn-lt"/>
              </a:rPr>
              <a:t>Providers are in a key position to make a difference. Their attitudes can either help or hinder the recovery process.  Their influence directly impacts the way a person conceptualizes their recovery journey.” Lori Ashcroft, Ex. Dir of the Recovery Opportunity Center at Recovery Innovations</a:t>
            </a:r>
          </a:p>
        </p:txBody>
      </p:sp>
      <p:sp>
        <p:nvSpPr>
          <p:cNvPr id="2" name="Slide Number Placeholder 1"/>
          <p:cNvSpPr>
            <a:spLocks noGrp="1"/>
          </p:cNvSpPr>
          <p:nvPr>
            <p:ph type="sldNum" sz="quarter" idx="12"/>
          </p:nvPr>
        </p:nvSpPr>
        <p:spPr/>
        <p:txBody>
          <a:bodyPr/>
          <a:lstStyle/>
          <a:p>
            <a:pPr>
              <a:defRPr/>
            </a:pPr>
            <a:fld id="{0F1E5790-C87E-4099-9B09-1CFA29DAF254}" type="slidenum">
              <a:rPr lang="en-US" smtClean="0"/>
              <a:pPr>
                <a:defRPr/>
              </a:pPr>
              <a:t>12</a:t>
            </a:fld>
            <a:endParaRPr 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685800"/>
            <a:ext cx="7024744" cy="1143000"/>
          </a:xfrm>
        </p:spPr>
        <p:txBody>
          <a:bodyPr>
            <a:normAutofit/>
          </a:bodyPr>
          <a:lstStyle/>
          <a:p>
            <a:pPr eaLnBrk="1" hangingPunct="1"/>
            <a:r>
              <a:rPr lang="en-US" altLang="en-US" sz="3200" dirty="0">
                <a:latin typeface="+mn-lt"/>
              </a:rPr>
              <a:t>What contributes to recovery?</a:t>
            </a:r>
          </a:p>
        </p:txBody>
      </p:sp>
      <p:sp>
        <p:nvSpPr>
          <p:cNvPr id="3" name="Content Placeholder 2"/>
          <p:cNvSpPr>
            <a:spLocks noGrp="1"/>
          </p:cNvSpPr>
          <p:nvPr>
            <p:ph sz="half" idx="1"/>
          </p:nvPr>
        </p:nvSpPr>
        <p:spPr>
          <a:xfrm>
            <a:off x="457200" y="2293237"/>
            <a:ext cx="3886200" cy="3493008"/>
          </a:xfrm>
        </p:spPr>
        <p:txBody>
          <a:bodyPr>
            <a:normAutofit/>
          </a:bodyPr>
          <a:lstStyle/>
          <a:p>
            <a:pPr eaLnBrk="1" fontAlgn="auto" hangingPunct="1">
              <a:spcAft>
                <a:spcPts val="0"/>
              </a:spcAft>
              <a:buFont typeface="Wingdings" panose="05000000000000000000" pitchFamily="2" charset="2"/>
              <a:buChar char="§"/>
              <a:defRPr/>
            </a:pPr>
            <a:r>
              <a:rPr lang="en-US" sz="2400" dirty="0">
                <a:solidFill>
                  <a:schemeClr val="tx1"/>
                </a:solidFill>
                <a:latin typeface="+mn-lt"/>
              </a:rPr>
              <a:t>Environment where services are provided.</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Staff interaction with person and families served.</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Media/educational materials.</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Peer Support</a:t>
            </a:r>
          </a:p>
        </p:txBody>
      </p:sp>
      <p:sp>
        <p:nvSpPr>
          <p:cNvPr id="4" name="Content Placeholder 3"/>
          <p:cNvSpPr>
            <a:spLocks noGrp="1"/>
          </p:cNvSpPr>
          <p:nvPr>
            <p:ph sz="half" idx="2"/>
          </p:nvPr>
        </p:nvSpPr>
        <p:spPr>
          <a:xfrm>
            <a:off x="4579172" y="2302762"/>
            <a:ext cx="4183828" cy="3493008"/>
          </a:xfrm>
        </p:spPr>
        <p:txBody>
          <a:bodyPr>
            <a:noAutofit/>
          </a:bodyPr>
          <a:lstStyle/>
          <a:p>
            <a:pPr eaLnBrk="1" fontAlgn="auto" hangingPunct="1">
              <a:spcAft>
                <a:spcPts val="0"/>
              </a:spcAft>
              <a:buFont typeface="Wingdings" panose="05000000000000000000" pitchFamily="2" charset="2"/>
              <a:buChar char="§"/>
              <a:defRPr/>
            </a:pPr>
            <a:r>
              <a:rPr lang="en-US" sz="2400" dirty="0">
                <a:solidFill>
                  <a:schemeClr val="tx1"/>
                </a:solidFill>
                <a:latin typeface="+mn-lt"/>
              </a:rPr>
              <a:t>Individual plans of service</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Services offered: Supported Employment, Outpatient Counseling, Consumer-Run groups, etc…</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Self- Determination</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Discharge/Transition planning</a:t>
            </a:r>
          </a:p>
        </p:txBody>
      </p:sp>
      <p:sp>
        <p:nvSpPr>
          <p:cNvPr id="2" name="Slide Number Placeholder 1"/>
          <p:cNvSpPr>
            <a:spLocks noGrp="1"/>
          </p:cNvSpPr>
          <p:nvPr>
            <p:ph type="sldNum" sz="quarter" idx="12"/>
          </p:nvPr>
        </p:nvSpPr>
        <p:spPr/>
        <p:txBody>
          <a:bodyPr/>
          <a:lstStyle/>
          <a:p>
            <a:pPr>
              <a:defRPr/>
            </a:pPr>
            <a:fld id="{0E784826-2B7C-4006-9603-C1620C69BA0F}" type="slidenum">
              <a:rPr lang="en-US" smtClean="0"/>
              <a:pPr>
                <a:defRPr/>
              </a:pPr>
              <a:t>13</a:t>
            </a:fld>
            <a:endParaRPr 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893" y="1066800"/>
            <a:ext cx="7924800" cy="722864"/>
          </a:xfrm>
        </p:spPr>
        <p:txBody>
          <a:bodyPr>
            <a:noAutofit/>
          </a:bodyPr>
          <a:lstStyle/>
          <a:p>
            <a:r>
              <a:rPr lang="en-US" sz="3200" dirty="0"/>
              <a:t>Community Influence on Recovery</a:t>
            </a:r>
          </a:p>
        </p:txBody>
      </p:sp>
      <p:sp>
        <p:nvSpPr>
          <p:cNvPr id="6" name="Content Placeholder 5"/>
          <p:cNvSpPr>
            <a:spLocks noGrp="1"/>
          </p:cNvSpPr>
          <p:nvPr>
            <p:ph idx="1"/>
          </p:nvPr>
        </p:nvSpPr>
        <p:spPr>
          <a:xfrm>
            <a:off x="426272" y="2514600"/>
            <a:ext cx="8184328" cy="2248936"/>
          </a:xfrm>
        </p:spPr>
        <p:txBody>
          <a:bodyPr>
            <a:normAutofit/>
          </a:bodyPr>
          <a:lstStyle/>
          <a:p>
            <a:pPr>
              <a:buFont typeface="Wingdings" panose="05000000000000000000" pitchFamily="2" charset="2"/>
              <a:buChar char="§"/>
            </a:pPr>
            <a:r>
              <a:rPr lang="en-US" sz="2400" dirty="0">
                <a:solidFill>
                  <a:schemeClr val="tx1"/>
                </a:solidFill>
              </a:rPr>
              <a:t>Communities have a profound influence on each person’s recovery process.</a:t>
            </a:r>
          </a:p>
          <a:p>
            <a:pPr>
              <a:buFont typeface="Wingdings" panose="05000000000000000000" pitchFamily="2" charset="2"/>
              <a:buChar char="§"/>
            </a:pPr>
            <a:r>
              <a:rPr lang="en-US" sz="2400" dirty="0">
                <a:solidFill>
                  <a:schemeClr val="tx1"/>
                </a:solidFill>
              </a:rPr>
              <a:t>A community can create an environment of hopefulness that promotes recovery.</a:t>
            </a:r>
          </a:p>
        </p:txBody>
      </p:sp>
      <p:sp>
        <p:nvSpPr>
          <p:cNvPr id="2" name="Slide Number Placeholder 1"/>
          <p:cNvSpPr>
            <a:spLocks noGrp="1"/>
          </p:cNvSpPr>
          <p:nvPr>
            <p:ph type="sldNum" sz="quarter" idx="12"/>
          </p:nvPr>
        </p:nvSpPr>
        <p:spPr/>
        <p:txBody>
          <a:bodyPr/>
          <a:lstStyle/>
          <a:p>
            <a:pPr>
              <a:defRPr/>
            </a:pPr>
            <a:fld id="{E23206EC-8309-48D2-8EC4-1EFE2C282F71}" type="slidenum">
              <a:rPr lang="en-US" smtClean="0"/>
              <a:pPr>
                <a:defRPr/>
              </a:pPr>
              <a:t>14</a:t>
            </a:fld>
            <a:endParaRPr lang="en-US"/>
          </a:p>
        </p:txBody>
      </p:sp>
    </p:spTree>
    <p:extLst>
      <p:ext uri="{BB962C8B-B14F-4D97-AF65-F5344CB8AC3E}">
        <p14:creationId xmlns:p14="http://schemas.microsoft.com/office/powerpoint/2010/main" val="356151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9626" y="1066800"/>
            <a:ext cx="7467600" cy="722864"/>
          </a:xfrm>
        </p:spPr>
        <p:txBody>
          <a:bodyPr>
            <a:normAutofit/>
          </a:bodyPr>
          <a:lstStyle/>
          <a:p>
            <a:r>
              <a:rPr lang="en-US" sz="3200" dirty="0"/>
              <a:t>What is a Peer Support Specialist?</a:t>
            </a:r>
          </a:p>
        </p:txBody>
      </p:sp>
      <p:sp>
        <p:nvSpPr>
          <p:cNvPr id="6" name="Content Placeholder 5"/>
          <p:cNvSpPr>
            <a:spLocks noGrp="1"/>
          </p:cNvSpPr>
          <p:nvPr>
            <p:ph idx="1"/>
          </p:nvPr>
        </p:nvSpPr>
        <p:spPr>
          <a:xfrm>
            <a:off x="457200" y="2209800"/>
            <a:ext cx="8229600" cy="3962400"/>
          </a:xfrm>
        </p:spPr>
        <p:txBody>
          <a:bodyPr>
            <a:noAutofit/>
          </a:bodyPr>
          <a:lstStyle/>
          <a:p>
            <a:pPr>
              <a:buFont typeface="Wingdings" panose="05000000000000000000" pitchFamily="2" charset="2"/>
              <a:buChar char="§"/>
            </a:pPr>
            <a:r>
              <a:rPr lang="en-US" sz="2400" dirty="0">
                <a:solidFill>
                  <a:schemeClr val="tx1"/>
                </a:solidFill>
              </a:rPr>
              <a:t>Peers have a unique background and skill level from their experience utilizing services and supports to achieve their personal goals of community membership, independence and productivity.</a:t>
            </a:r>
          </a:p>
          <a:p>
            <a:pPr>
              <a:buFont typeface="Wingdings" panose="05000000000000000000" pitchFamily="2" charset="2"/>
              <a:buChar char="§"/>
            </a:pPr>
            <a:r>
              <a:rPr lang="en-US" sz="2400" dirty="0">
                <a:solidFill>
                  <a:schemeClr val="tx1"/>
                </a:solidFill>
              </a:rPr>
              <a:t>Peers have the special ability to gain trust and respect from beneficiaries based on their own experience and perspective navigating human service systems.</a:t>
            </a:r>
          </a:p>
          <a:p>
            <a:pPr>
              <a:buFont typeface="Wingdings" panose="05000000000000000000" pitchFamily="2" charset="2"/>
              <a:buChar char="§"/>
            </a:pPr>
            <a:r>
              <a:rPr lang="en-US" sz="2400" dirty="0">
                <a:solidFill>
                  <a:schemeClr val="tx1"/>
                </a:solidFill>
              </a:rPr>
              <a:t>Peers help consumers move into more active assistance and away from passive patient roles and identities, and to build and/or enhance self-esteem, and self-confidence.</a:t>
            </a:r>
          </a:p>
        </p:txBody>
      </p:sp>
      <p:sp>
        <p:nvSpPr>
          <p:cNvPr id="2" name="Slide Number Placeholder 1"/>
          <p:cNvSpPr>
            <a:spLocks noGrp="1"/>
          </p:cNvSpPr>
          <p:nvPr>
            <p:ph type="sldNum" sz="quarter" idx="12"/>
          </p:nvPr>
        </p:nvSpPr>
        <p:spPr/>
        <p:txBody>
          <a:bodyPr/>
          <a:lstStyle/>
          <a:p>
            <a:pPr>
              <a:defRPr/>
            </a:pPr>
            <a:fld id="{E23206EC-8309-48D2-8EC4-1EFE2C282F71}" type="slidenum">
              <a:rPr lang="en-US" smtClean="0"/>
              <a:pPr>
                <a:defRPr/>
              </a:pPr>
              <a:t>15</a:t>
            </a:fld>
            <a:endParaRPr lang="en-US"/>
          </a:p>
        </p:txBody>
      </p:sp>
    </p:spTree>
    <p:extLst>
      <p:ext uri="{BB962C8B-B14F-4D97-AF65-F5344CB8AC3E}">
        <p14:creationId xmlns:p14="http://schemas.microsoft.com/office/powerpoint/2010/main" val="126516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4719"/>
            <a:ext cx="8229600" cy="722864"/>
          </a:xfrm>
        </p:spPr>
        <p:txBody>
          <a:bodyPr>
            <a:noAutofit/>
          </a:bodyPr>
          <a:lstStyle/>
          <a:p>
            <a:r>
              <a:rPr lang="en-US" sz="3200" dirty="0"/>
              <a:t>Role of the Peer Support Specialist (PSS), in Recovery</a:t>
            </a:r>
          </a:p>
        </p:txBody>
      </p:sp>
      <p:sp>
        <p:nvSpPr>
          <p:cNvPr id="3" name="Content Placeholder 2"/>
          <p:cNvSpPr>
            <a:spLocks noGrp="1"/>
          </p:cNvSpPr>
          <p:nvPr>
            <p:ph idx="1"/>
          </p:nvPr>
        </p:nvSpPr>
        <p:spPr>
          <a:xfrm>
            <a:off x="457200" y="2141089"/>
            <a:ext cx="8305800" cy="3997609"/>
          </a:xfrm>
        </p:spPr>
        <p:txBody>
          <a:bodyPr>
            <a:normAutofit/>
          </a:bodyPr>
          <a:lstStyle/>
          <a:p>
            <a:pPr marL="0" indent="0">
              <a:buNone/>
            </a:pPr>
            <a:r>
              <a:rPr lang="en-US" sz="2400" dirty="0">
                <a:solidFill>
                  <a:schemeClr val="tx1"/>
                </a:solidFill>
              </a:rPr>
              <a:t>The Peer Support acts as a liaison within the agency between the consumer and the clinician.</a:t>
            </a:r>
          </a:p>
          <a:p>
            <a:pPr>
              <a:buFont typeface="Wingdings" panose="05000000000000000000" pitchFamily="2" charset="2"/>
              <a:buChar char="§"/>
            </a:pPr>
            <a:r>
              <a:rPr lang="en-US" sz="2000" dirty="0">
                <a:solidFill>
                  <a:schemeClr val="tx1"/>
                </a:solidFill>
              </a:rPr>
              <a:t>The PSS is able to assist the Clinician/Case Manager in many areas of the treatment plan.</a:t>
            </a:r>
          </a:p>
          <a:p>
            <a:pPr lvl="1">
              <a:buFont typeface="Wingdings" panose="05000000000000000000" pitchFamily="2" charset="2"/>
              <a:buChar char="§"/>
            </a:pPr>
            <a:r>
              <a:rPr lang="en-US" sz="2000" dirty="0">
                <a:solidFill>
                  <a:schemeClr val="tx1"/>
                </a:solidFill>
              </a:rPr>
              <a:t>Vocational assistance</a:t>
            </a:r>
          </a:p>
          <a:p>
            <a:pPr lvl="1">
              <a:buFont typeface="Wingdings" panose="05000000000000000000" pitchFamily="2" charset="2"/>
              <a:buChar char="§"/>
            </a:pPr>
            <a:r>
              <a:rPr lang="en-US" sz="2000" dirty="0">
                <a:solidFill>
                  <a:schemeClr val="tx1"/>
                </a:solidFill>
              </a:rPr>
              <a:t>Housing assistance</a:t>
            </a:r>
          </a:p>
          <a:p>
            <a:pPr lvl="1">
              <a:buFont typeface="Wingdings" panose="05000000000000000000" pitchFamily="2" charset="2"/>
              <a:buChar char="§"/>
            </a:pPr>
            <a:r>
              <a:rPr lang="en-US" sz="2000" dirty="0">
                <a:solidFill>
                  <a:schemeClr val="tx1"/>
                </a:solidFill>
              </a:rPr>
              <a:t>Services and supports planning and utilization assistance: person centered planning, self-determination, sharing stories of recovery and/or advocacy involvement, accessing entitlements, wellness plans (WRAP), advance directives, alternatives to guardianship.</a:t>
            </a:r>
          </a:p>
        </p:txBody>
      </p:sp>
      <p:sp>
        <p:nvSpPr>
          <p:cNvPr id="5" name="Slide Number Placeholder 4"/>
          <p:cNvSpPr>
            <a:spLocks noGrp="1"/>
          </p:cNvSpPr>
          <p:nvPr>
            <p:ph type="sldNum" sz="quarter" idx="12"/>
          </p:nvPr>
        </p:nvSpPr>
        <p:spPr/>
        <p:txBody>
          <a:bodyPr/>
          <a:lstStyle/>
          <a:p>
            <a:pPr>
              <a:defRPr/>
            </a:pPr>
            <a:fld id="{E23206EC-8309-48D2-8EC4-1EFE2C282F71}" type="slidenum">
              <a:rPr lang="en-US" smtClean="0"/>
              <a:pPr>
                <a:defRPr/>
              </a:pPr>
              <a:t>16</a:t>
            </a:fld>
            <a:endParaRPr lang="en-US"/>
          </a:p>
        </p:txBody>
      </p:sp>
    </p:spTree>
    <p:extLst>
      <p:ext uri="{BB962C8B-B14F-4D97-AF65-F5344CB8AC3E}">
        <p14:creationId xmlns:p14="http://schemas.microsoft.com/office/powerpoint/2010/main" val="343159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461"/>
            <a:ext cx="8229600" cy="1143000"/>
          </a:xfrm>
        </p:spPr>
        <p:txBody>
          <a:bodyPr>
            <a:normAutofit/>
          </a:bodyPr>
          <a:lstStyle/>
          <a:p>
            <a:pPr eaLnBrk="1" fontAlgn="auto" hangingPunct="1">
              <a:spcAft>
                <a:spcPts val="0"/>
              </a:spcAft>
              <a:defRPr/>
            </a:pPr>
            <a:r>
              <a:rPr lang="en-US" sz="3200" dirty="0">
                <a:latin typeface="+mn-lt"/>
              </a:rPr>
              <a:t>How does staff interaction affect a person’s recovery?</a:t>
            </a:r>
          </a:p>
        </p:txBody>
      </p:sp>
      <p:sp>
        <p:nvSpPr>
          <p:cNvPr id="3" name="Content Placeholder 2"/>
          <p:cNvSpPr>
            <a:spLocks noGrp="1"/>
          </p:cNvSpPr>
          <p:nvPr>
            <p:ph idx="1"/>
          </p:nvPr>
        </p:nvSpPr>
        <p:spPr>
          <a:xfrm>
            <a:off x="457200" y="1905000"/>
            <a:ext cx="8458200" cy="4495800"/>
          </a:xfrm>
        </p:spPr>
        <p:txBody>
          <a:bodyPr>
            <a:normAutofit/>
          </a:bodyPr>
          <a:lstStyle/>
          <a:p>
            <a:pPr eaLnBrk="1" fontAlgn="auto" hangingPunct="1">
              <a:spcAft>
                <a:spcPts val="0"/>
              </a:spcAft>
              <a:buFont typeface="Wingdings" panose="05000000000000000000" pitchFamily="2" charset="2"/>
              <a:buChar char="§"/>
              <a:defRPr/>
            </a:pPr>
            <a:r>
              <a:rPr lang="en-US" sz="2400" dirty="0">
                <a:solidFill>
                  <a:schemeClr val="tx1"/>
                </a:solidFill>
                <a:latin typeface="+mn-lt"/>
              </a:rPr>
              <a:t>Fact: SAMSHA ADS Center 2007 study </a:t>
            </a:r>
            <a:r>
              <a:rPr lang="en-US" sz="2400" i="1" u="sng" dirty="0">
                <a:solidFill>
                  <a:schemeClr val="tx1"/>
                </a:solidFill>
                <a:latin typeface="+mn-lt"/>
              </a:rPr>
              <a:t>Improving Provider Attitudes and Practices toward People with Mental Illness</a:t>
            </a:r>
            <a:r>
              <a:rPr lang="en-US" sz="2400" dirty="0">
                <a:solidFill>
                  <a:schemeClr val="tx1"/>
                </a:solidFill>
                <a:latin typeface="+mn-lt"/>
              </a:rPr>
              <a:t>, consumers of mental health services were asked “Who discriminated against you?” 21% of the people answered, Mental Health System.</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The way we talk, body language and behaviors affect how a person we serve will react to treatment. On the next few slides you will see examples of stigmatizing behavior.</a:t>
            </a:r>
          </a:p>
          <a:p>
            <a:pPr marL="0" indent="0" eaLnBrk="1" fontAlgn="auto" hangingPunct="1">
              <a:spcAft>
                <a:spcPts val="0"/>
              </a:spcAft>
              <a:buNone/>
              <a:defRPr/>
            </a:pPr>
            <a:r>
              <a:rPr lang="en-US" sz="2400" dirty="0">
                <a:solidFill>
                  <a:schemeClr val="tx1"/>
                </a:solidFill>
                <a:latin typeface="+mn-lt"/>
              </a:rPr>
              <a:t>   </a:t>
            </a:r>
            <a:r>
              <a:rPr lang="en-US" sz="1400" dirty="0">
                <a:solidFill>
                  <a:schemeClr val="tx1"/>
                </a:solidFill>
                <a:latin typeface="+mn-lt"/>
              </a:rPr>
              <a:t>(Information obtained from Combating Stigma within the Michigan Mental Health System, A Toolkit for Change)</a:t>
            </a:r>
          </a:p>
        </p:txBody>
      </p:sp>
      <p:sp>
        <p:nvSpPr>
          <p:cNvPr id="4" name="Slide Number Placeholder 3"/>
          <p:cNvSpPr>
            <a:spLocks noGrp="1"/>
          </p:cNvSpPr>
          <p:nvPr>
            <p:ph type="sldNum" sz="quarter" idx="12"/>
          </p:nvPr>
        </p:nvSpPr>
        <p:spPr/>
        <p:txBody>
          <a:bodyPr/>
          <a:lstStyle/>
          <a:p>
            <a:pPr>
              <a:defRPr/>
            </a:pPr>
            <a:fld id="{E23206EC-8309-48D2-8EC4-1EFE2C282F71}" type="slidenum">
              <a:rPr lang="en-US" smtClean="0"/>
              <a:pPr>
                <a:defRPr/>
              </a:pPr>
              <a:t>17</a:t>
            </a:fld>
            <a:endParaRPr 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413" y="1150591"/>
            <a:ext cx="4900110" cy="722864"/>
          </a:xfrm>
        </p:spPr>
        <p:txBody>
          <a:bodyPr>
            <a:normAutofit/>
          </a:bodyPr>
          <a:lstStyle/>
          <a:p>
            <a:r>
              <a:rPr lang="en-US" sz="3200" dirty="0"/>
              <a:t>People First Language</a:t>
            </a:r>
          </a:p>
        </p:txBody>
      </p:sp>
      <p:sp>
        <p:nvSpPr>
          <p:cNvPr id="7" name="Content Placeholder 6"/>
          <p:cNvSpPr>
            <a:spLocks noGrp="1"/>
          </p:cNvSpPr>
          <p:nvPr>
            <p:ph sz="half" idx="2"/>
          </p:nvPr>
        </p:nvSpPr>
        <p:spPr>
          <a:xfrm>
            <a:off x="457200" y="1981200"/>
            <a:ext cx="8229600" cy="3883404"/>
          </a:xfrm>
        </p:spPr>
        <p:txBody>
          <a:bodyPr>
            <a:normAutofit/>
          </a:bodyPr>
          <a:lstStyle/>
          <a:p>
            <a:pPr>
              <a:buFont typeface="Wingdings" panose="05000000000000000000" pitchFamily="2" charset="2"/>
              <a:buChar char="§"/>
            </a:pPr>
            <a:r>
              <a:rPr lang="en-US" sz="2400" dirty="0">
                <a:solidFill>
                  <a:schemeClr val="tx1"/>
                </a:solidFill>
              </a:rPr>
              <a:t>Focus on the individual, not their disability </a:t>
            </a:r>
          </a:p>
          <a:p>
            <a:pPr>
              <a:buFont typeface="Wingdings" panose="05000000000000000000" pitchFamily="2" charset="2"/>
              <a:buChar char="§"/>
            </a:pPr>
            <a:r>
              <a:rPr lang="en-US" sz="2400" dirty="0">
                <a:solidFill>
                  <a:schemeClr val="tx1"/>
                </a:solidFill>
              </a:rPr>
              <a:t>Put people first, not their disability</a:t>
            </a:r>
          </a:p>
          <a:p>
            <a:pPr>
              <a:buFont typeface="Wingdings" panose="05000000000000000000" pitchFamily="2" charset="2"/>
              <a:buChar char="§"/>
            </a:pPr>
            <a:r>
              <a:rPr lang="en-US" sz="2400" dirty="0">
                <a:solidFill>
                  <a:schemeClr val="tx1"/>
                </a:solidFill>
              </a:rPr>
              <a:t>Emphasize abilities, not limitations</a:t>
            </a:r>
          </a:p>
          <a:p>
            <a:pPr>
              <a:buFont typeface="Wingdings" panose="05000000000000000000" pitchFamily="2" charset="2"/>
              <a:buChar char="§"/>
            </a:pPr>
            <a:r>
              <a:rPr lang="en-US" sz="2400" dirty="0">
                <a:solidFill>
                  <a:schemeClr val="tx1"/>
                </a:solidFill>
              </a:rPr>
              <a:t>Do not sensationalize a disability by saying “afflicted with”, “victim of”, “suffers from”</a:t>
            </a:r>
          </a:p>
          <a:p>
            <a:pPr>
              <a:buFont typeface="Wingdings" panose="05000000000000000000" pitchFamily="2" charset="2"/>
              <a:buChar char="§"/>
            </a:pPr>
            <a:r>
              <a:rPr lang="en-US" sz="2400" dirty="0">
                <a:solidFill>
                  <a:schemeClr val="tx1"/>
                </a:solidFill>
              </a:rPr>
              <a:t>Portray successful people with disabilities as successful people, not super humans</a:t>
            </a:r>
          </a:p>
          <a:p>
            <a:pPr>
              <a:buFont typeface="Wingdings" panose="05000000000000000000" pitchFamily="2" charset="2"/>
              <a:buChar char="§"/>
            </a:pPr>
            <a:r>
              <a:rPr lang="en-US" sz="2400" dirty="0">
                <a:solidFill>
                  <a:schemeClr val="tx1"/>
                </a:solidFill>
              </a:rPr>
              <a:t>Be accurate in describing disabilities</a:t>
            </a:r>
          </a:p>
          <a:p>
            <a:pPr>
              <a:buFont typeface="Wingdings" panose="05000000000000000000" pitchFamily="2" charset="2"/>
              <a:buChar char="§"/>
            </a:pPr>
            <a:endParaRPr lang="en-US" sz="2400" dirty="0">
              <a:solidFill>
                <a:schemeClr val="tx1"/>
              </a:solidFill>
            </a:endParaRPr>
          </a:p>
        </p:txBody>
      </p:sp>
      <p:sp>
        <p:nvSpPr>
          <p:cNvPr id="2" name="Slide Number Placeholder 1"/>
          <p:cNvSpPr>
            <a:spLocks noGrp="1"/>
          </p:cNvSpPr>
          <p:nvPr>
            <p:ph type="sldNum" sz="quarter" idx="12"/>
          </p:nvPr>
        </p:nvSpPr>
        <p:spPr/>
        <p:txBody>
          <a:bodyPr/>
          <a:lstStyle/>
          <a:p>
            <a:pPr>
              <a:defRPr/>
            </a:pPr>
            <a:fld id="{6B6897C1-4765-480F-B6CA-EC27544D4797}" type="slidenum">
              <a:rPr lang="en-US" smtClean="0"/>
              <a:pPr>
                <a:defRPr/>
              </a:pPr>
              <a:t>18</a:t>
            </a:fld>
            <a:endParaRPr lang="en-US"/>
          </a:p>
        </p:txBody>
      </p:sp>
    </p:spTree>
    <p:extLst>
      <p:ext uri="{BB962C8B-B14F-4D97-AF65-F5344CB8AC3E}">
        <p14:creationId xmlns:p14="http://schemas.microsoft.com/office/powerpoint/2010/main" val="119934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eaLnBrk="1" fontAlgn="auto" hangingPunct="1">
              <a:spcAft>
                <a:spcPts val="0"/>
              </a:spcAft>
              <a:defRPr/>
            </a:pPr>
            <a:r>
              <a:rPr lang="en-US" dirty="0">
                <a:latin typeface="+mn-lt"/>
              </a:rPr>
              <a:t>How does the agency setting affect a person’s recovery?</a:t>
            </a:r>
          </a:p>
        </p:txBody>
      </p:sp>
      <p:sp>
        <p:nvSpPr>
          <p:cNvPr id="17411" name="Content Placeholder 2"/>
          <p:cNvSpPr>
            <a:spLocks noGrp="1"/>
          </p:cNvSpPr>
          <p:nvPr>
            <p:ph idx="1"/>
          </p:nvPr>
        </p:nvSpPr>
        <p:spPr>
          <a:xfrm>
            <a:off x="457200" y="3657600"/>
            <a:ext cx="8229600" cy="2819400"/>
          </a:xfrm>
        </p:spPr>
        <p:txBody>
          <a:bodyPr>
            <a:normAutofit lnSpcReduction="10000"/>
          </a:bodyPr>
          <a:lstStyle/>
          <a:p>
            <a:pPr eaLnBrk="1" hangingPunct="1">
              <a:buFont typeface="Wingdings" panose="05000000000000000000" pitchFamily="2" charset="2"/>
              <a:buChar char="§"/>
            </a:pPr>
            <a:r>
              <a:rPr lang="en-US" altLang="en-US" sz="2000" dirty="0">
                <a:solidFill>
                  <a:schemeClr val="tx1"/>
                </a:solidFill>
                <a:latin typeface="+mn-lt"/>
              </a:rPr>
              <a:t>Accessibility: location, sufficient space for person’s utilizing wheelchairs or walkers, parking, sidewalks free of snow or other obstacles, availability of interpreters (Limited English Proficiency).</a:t>
            </a:r>
          </a:p>
          <a:p>
            <a:pPr eaLnBrk="1" hangingPunct="1">
              <a:buFont typeface="Wingdings" panose="05000000000000000000" pitchFamily="2" charset="2"/>
              <a:buChar char="§"/>
            </a:pPr>
            <a:r>
              <a:rPr lang="en-US" altLang="en-US" sz="2000" dirty="0">
                <a:solidFill>
                  <a:schemeClr val="tx1"/>
                </a:solidFill>
                <a:latin typeface="+mn-lt"/>
              </a:rPr>
              <a:t>Accommodations: front desk interaction, privacy, bathrooms in the waiting room, coffee, television, magazines, educational materials, décor or toys for children.</a:t>
            </a:r>
          </a:p>
          <a:p>
            <a:pPr eaLnBrk="1" hangingPunct="1">
              <a:buFont typeface="Wingdings" panose="05000000000000000000" pitchFamily="2" charset="2"/>
              <a:buChar char="§"/>
            </a:pPr>
            <a:r>
              <a:rPr lang="en-US" altLang="en-US" sz="2000" dirty="0">
                <a:solidFill>
                  <a:schemeClr val="tx1"/>
                </a:solidFill>
                <a:latin typeface="+mn-lt"/>
              </a:rPr>
              <a:t>Building Maintenance: bright areas, clean walls and flooring, trimmed grass etc…</a:t>
            </a:r>
          </a:p>
          <a:p>
            <a:pPr eaLnBrk="1" hangingPunct="1">
              <a:buFont typeface="Wingdings" panose="05000000000000000000" pitchFamily="2" charset="2"/>
              <a:buChar char="§"/>
            </a:pPr>
            <a:endParaRPr lang="en-US" altLang="en-US" dirty="0">
              <a:solidFill>
                <a:schemeClr val="tx1"/>
              </a:solidFill>
              <a:latin typeface="+mn-lt"/>
            </a:endParaRPr>
          </a:p>
          <a:p>
            <a:pPr eaLnBrk="1" hangingPunct="1">
              <a:buFont typeface="Wingdings" panose="05000000000000000000" pitchFamily="2" charset="2"/>
              <a:buChar char="§"/>
            </a:pPr>
            <a:endParaRPr lang="en-US" altLang="en-US" dirty="0">
              <a:solidFill>
                <a:schemeClr val="tx1"/>
              </a:solidFill>
              <a:latin typeface="+mn-lt"/>
            </a:endParaRPr>
          </a:p>
        </p:txBody>
      </p:sp>
      <p:sp>
        <p:nvSpPr>
          <p:cNvPr id="3" name="Slide Number Placeholder 2"/>
          <p:cNvSpPr>
            <a:spLocks noGrp="1"/>
          </p:cNvSpPr>
          <p:nvPr>
            <p:ph type="sldNum" sz="quarter" idx="12"/>
          </p:nvPr>
        </p:nvSpPr>
        <p:spPr/>
        <p:txBody>
          <a:bodyPr/>
          <a:lstStyle/>
          <a:p>
            <a:pPr>
              <a:defRPr/>
            </a:pPr>
            <a:fld id="{E23206EC-8309-48D2-8EC4-1EFE2C282F71}" type="slidenum">
              <a:rPr lang="en-US" smtClean="0"/>
              <a:pPr>
                <a:defRPr/>
              </a:pPr>
              <a:t>19</a:t>
            </a:fld>
            <a:endParaRPr lang="en-US"/>
          </a:p>
        </p:txBody>
      </p:sp>
      <p:sp>
        <p:nvSpPr>
          <p:cNvPr id="4" name="TextBox 3"/>
          <p:cNvSpPr txBox="1"/>
          <p:nvPr/>
        </p:nvSpPr>
        <p:spPr>
          <a:xfrm>
            <a:off x="457200" y="1905000"/>
            <a:ext cx="8229600" cy="1200150"/>
          </a:xfrm>
          <a:prstGeom prst="rect">
            <a:avLst/>
          </a:prstGeom>
          <a:noFill/>
        </p:spPr>
        <p:txBody>
          <a:bodyPr wrap="square">
            <a:spAutoFit/>
          </a:bodyPr>
          <a:lstStyle/>
          <a:p>
            <a:pPr algn="ctr" fontAlgn="auto">
              <a:spcBef>
                <a:spcPts val="0"/>
              </a:spcBef>
              <a:spcAft>
                <a:spcPts val="0"/>
              </a:spcAft>
              <a:defRPr/>
            </a:pPr>
            <a:r>
              <a:rPr lang="en-US" sz="2400" b="1" dirty="0">
                <a:solidFill>
                  <a:schemeClr val="accent2">
                    <a:lumMod val="75000"/>
                  </a:schemeClr>
                </a:solidFill>
                <a:latin typeface="+mn-lt"/>
              </a:rPr>
              <a:t>Imagine the last visit you made to a doctor’s office for a personal matter. How did the following affect your thoughts, feelings or personal levels of comfort.</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898" y="1010168"/>
            <a:ext cx="3833310" cy="722864"/>
          </a:xfrm>
        </p:spPr>
        <p:txBody>
          <a:bodyPr>
            <a:noAutofit/>
          </a:bodyPr>
          <a:lstStyle/>
          <a:p>
            <a:r>
              <a:rPr lang="en-US" sz="3200" dirty="0"/>
              <a:t>What is culture?</a:t>
            </a:r>
          </a:p>
        </p:txBody>
      </p:sp>
      <p:sp>
        <p:nvSpPr>
          <p:cNvPr id="3" name="Content Placeholder 2"/>
          <p:cNvSpPr>
            <a:spLocks noGrp="1"/>
          </p:cNvSpPr>
          <p:nvPr>
            <p:ph idx="1"/>
          </p:nvPr>
        </p:nvSpPr>
        <p:spPr>
          <a:xfrm>
            <a:off x="457200" y="1905000"/>
            <a:ext cx="8229600" cy="4191000"/>
          </a:xfrm>
        </p:spPr>
        <p:txBody>
          <a:bodyPr>
            <a:normAutofit/>
          </a:bodyPr>
          <a:lstStyle/>
          <a:p>
            <a:pPr>
              <a:buFont typeface="Wingdings" panose="05000000000000000000" pitchFamily="2" charset="2"/>
              <a:buChar char="§"/>
            </a:pPr>
            <a:r>
              <a:rPr lang="en-US" sz="2400" dirty="0">
                <a:solidFill>
                  <a:schemeClr val="tx1"/>
                </a:solidFill>
              </a:rPr>
              <a:t>The customs, arts, social institutions, and achievements of a particular nation, people, or other social group.</a:t>
            </a:r>
          </a:p>
          <a:p>
            <a:pPr>
              <a:buFont typeface="Wingdings" panose="05000000000000000000" pitchFamily="2" charset="2"/>
              <a:buChar char="§"/>
            </a:pPr>
            <a:r>
              <a:rPr lang="en-US" sz="2400" dirty="0">
                <a:solidFill>
                  <a:schemeClr val="tx1"/>
                </a:solidFill>
              </a:rPr>
              <a:t>The customary beliefs, social forms, and material traits of a racial, religious, or social group. </a:t>
            </a:r>
          </a:p>
          <a:p>
            <a:pPr>
              <a:buFont typeface="Wingdings" panose="05000000000000000000" pitchFamily="2" charset="2"/>
              <a:buChar char="§"/>
            </a:pPr>
            <a:r>
              <a:rPr lang="en-US" sz="2400" dirty="0">
                <a:solidFill>
                  <a:schemeClr val="tx1"/>
                </a:solidFill>
              </a:rPr>
              <a:t>The integrated pattern of human knowledge, belief, and behavior that depends upon the capacity for learning and transmitting knowledge to succeeding generations.</a:t>
            </a:r>
          </a:p>
        </p:txBody>
      </p:sp>
      <p:sp>
        <p:nvSpPr>
          <p:cNvPr id="6" name="Slide Number Placeholder 5"/>
          <p:cNvSpPr>
            <a:spLocks noGrp="1"/>
          </p:cNvSpPr>
          <p:nvPr>
            <p:ph type="sldNum" sz="quarter" idx="12"/>
          </p:nvPr>
        </p:nvSpPr>
        <p:spPr/>
        <p:txBody>
          <a:bodyPr/>
          <a:lstStyle/>
          <a:p>
            <a:pPr>
              <a:defRPr/>
            </a:pPr>
            <a:fld id="{E23206EC-8309-48D2-8EC4-1EFE2C282F71}" type="slidenum">
              <a:rPr lang="en-US" smtClean="0"/>
              <a:pPr>
                <a:defRPr/>
              </a:pPr>
              <a:t>2</a:t>
            </a:fld>
            <a:endParaRPr lang="en-US"/>
          </a:p>
        </p:txBody>
      </p:sp>
    </p:spTree>
    <p:extLst>
      <p:ext uri="{BB962C8B-B14F-4D97-AF65-F5344CB8AC3E}">
        <p14:creationId xmlns:p14="http://schemas.microsoft.com/office/powerpoint/2010/main" val="225156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71014"/>
            <a:ext cx="8562974" cy="762000"/>
          </a:xfrm>
        </p:spPr>
        <p:txBody>
          <a:bodyPr>
            <a:noAutofit/>
          </a:bodyPr>
          <a:lstStyle/>
          <a:p>
            <a:pPr eaLnBrk="1" fontAlgn="auto" hangingPunct="1">
              <a:spcAft>
                <a:spcPts val="0"/>
              </a:spcAft>
              <a:defRPr/>
            </a:pPr>
            <a:br>
              <a:rPr lang="en-US" dirty="0">
                <a:latin typeface="+mn-lt"/>
              </a:rPr>
            </a:br>
            <a:br>
              <a:rPr lang="en-US" dirty="0">
                <a:latin typeface="+mn-lt"/>
              </a:rPr>
            </a:br>
            <a:r>
              <a:rPr lang="en-US" dirty="0">
                <a:latin typeface="+mn-lt"/>
              </a:rPr>
              <a:t>You Know You’re Stigmatizing If You…</a:t>
            </a:r>
          </a:p>
        </p:txBody>
      </p:sp>
      <p:sp>
        <p:nvSpPr>
          <p:cNvPr id="3" name="Content Placeholder 2"/>
          <p:cNvSpPr>
            <a:spLocks noGrp="1"/>
          </p:cNvSpPr>
          <p:nvPr>
            <p:ph sz="half" idx="1"/>
          </p:nvPr>
        </p:nvSpPr>
        <p:spPr>
          <a:xfrm>
            <a:off x="428625" y="2181225"/>
            <a:ext cx="4067825" cy="3806661"/>
          </a:xfrm>
        </p:spPr>
        <p:txBody>
          <a:bodyPr>
            <a:noAutofit/>
          </a:bodyPr>
          <a:lstStyle/>
          <a:p>
            <a:pPr eaLnBrk="1" fontAlgn="auto" hangingPunct="1">
              <a:spcAft>
                <a:spcPts val="0"/>
              </a:spcAft>
              <a:buFont typeface="Wingdings" panose="05000000000000000000" pitchFamily="2" charset="2"/>
              <a:buChar char="§"/>
              <a:defRPr/>
            </a:pPr>
            <a:r>
              <a:rPr lang="en-US" sz="1800" dirty="0">
                <a:solidFill>
                  <a:schemeClr val="tx1"/>
                </a:solidFill>
                <a:latin typeface="+mn-lt"/>
              </a:rPr>
              <a:t>Feel a need to feel superior over someone.</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Refer to someone by their diagnosis.</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Refer to persons we serve as “difficult” or “non-compliant.”</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Use words like crazy, psycho, loony, etc…</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Make assumptions about the person.</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Discourage persons we provide services to, from pursuing their goals until after their symptoms have subsided.</a:t>
            </a:r>
          </a:p>
          <a:p>
            <a:pPr eaLnBrk="1" fontAlgn="auto" hangingPunct="1">
              <a:spcAft>
                <a:spcPts val="0"/>
              </a:spcAft>
              <a:buFont typeface="Wingdings" panose="05000000000000000000" pitchFamily="2" charset="2"/>
              <a:buChar char="§"/>
              <a:defRPr/>
            </a:pPr>
            <a:endParaRPr lang="en-US" sz="1800" dirty="0">
              <a:solidFill>
                <a:schemeClr val="tx1"/>
              </a:solidFill>
              <a:latin typeface="+mn-lt"/>
            </a:endParaRPr>
          </a:p>
        </p:txBody>
      </p:sp>
      <p:sp>
        <p:nvSpPr>
          <p:cNvPr id="4" name="Content Placeholder 3"/>
          <p:cNvSpPr>
            <a:spLocks noGrp="1"/>
          </p:cNvSpPr>
          <p:nvPr>
            <p:ph sz="half" idx="2"/>
          </p:nvPr>
        </p:nvSpPr>
        <p:spPr>
          <a:xfrm>
            <a:off x="4496450" y="2181225"/>
            <a:ext cx="4041648" cy="3493008"/>
          </a:xfrm>
        </p:spPr>
        <p:txBody>
          <a:bodyPr>
            <a:noAutofit/>
          </a:bodyPr>
          <a:lstStyle/>
          <a:p>
            <a:pPr eaLnBrk="1" fontAlgn="auto" hangingPunct="1">
              <a:spcAft>
                <a:spcPts val="0"/>
              </a:spcAft>
              <a:buFont typeface="Wingdings" panose="05000000000000000000" pitchFamily="2" charset="2"/>
              <a:buChar char="§"/>
              <a:defRPr/>
            </a:pPr>
            <a:r>
              <a:rPr lang="en-US" sz="1800" dirty="0">
                <a:solidFill>
                  <a:schemeClr val="tx1"/>
                </a:solidFill>
                <a:latin typeface="+mn-lt"/>
              </a:rPr>
              <a:t>Treat persons we provide services to differently than other staff, including your speech and body language.</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Do not promote prevention, early intervention and wellness programs.</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Are not making information on health benefits available and easily accessible.</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Treat persons we provide services to rudely or less important.</a:t>
            </a:r>
          </a:p>
          <a:p>
            <a:pPr marL="0" indent="0" eaLnBrk="1" fontAlgn="auto" hangingPunct="1">
              <a:spcAft>
                <a:spcPts val="0"/>
              </a:spcAft>
              <a:buNone/>
              <a:defRPr/>
            </a:pPr>
            <a:r>
              <a:rPr lang="en-US" sz="1100" dirty="0">
                <a:solidFill>
                  <a:schemeClr val="tx1"/>
                </a:solidFill>
                <a:latin typeface="+mn-lt"/>
              </a:rPr>
              <a:t>(Information obtained from Combating Stigma within the Michigan Mental Health System, A Toolkit for Change)</a:t>
            </a:r>
          </a:p>
        </p:txBody>
      </p:sp>
      <p:sp>
        <p:nvSpPr>
          <p:cNvPr id="5" name="Slide Number Placeholder 4"/>
          <p:cNvSpPr>
            <a:spLocks noGrp="1"/>
          </p:cNvSpPr>
          <p:nvPr>
            <p:ph type="sldNum" sz="quarter" idx="12"/>
          </p:nvPr>
        </p:nvSpPr>
        <p:spPr/>
        <p:txBody>
          <a:bodyPr/>
          <a:lstStyle/>
          <a:p>
            <a:pPr>
              <a:defRPr/>
            </a:pPr>
            <a:fld id="{0E784826-2B7C-4006-9603-C1620C69BA0F}" type="slidenum">
              <a:rPr lang="en-US" smtClean="0"/>
              <a:pPr>
                <a:defRPr/>
              </a:pPr>
              <a:t>20</a:t>
            </a:fld>
            <a:endParaRPr 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9122089-3CB8-4458-9B3F-1279CD1F6A54}" type="slidenum">
              <a:rPr lang="en-US" smtClean="0"/>
              <a:pPr>
                <a:defRPr/>
              </a:pPr>
              <a:t>21</a:t>
            </a:fld>
            <a:endParaRPr lang="en-US"/>
          </a:p>
        </p:txBody>
      </p:sp>
      <p:sp>
        <p:nvSpPr>
          <p:cNvPr id="2" name="Title 1"/>
          <p:cNvSpPr>
            <a:spLocks noGrp="1"/>
          </p:cNvSpPr>
          <p:nvPr>
            <p:ph type="title" idx="4294967295"/>
          </p:nvPr>
        </p:nvSpPr>
        <p:spPr>
          <a:xfrm>
            <a:off x="381000" y="685800"/>
            <a:ext cx="8686800" cy="1463675"/>
          </a:xfrm>
        </p:spPr>
        <p:txBody>
          <a:bodyPr>
            <a:noAutofit/>
          </a:bodyPr>
          <a:lstStyle/>
          <a:p>
            <a:pPr eaLnBrk="1" fontAlgn="auto" hangingPunct="1">
              <a:spcAft>
                <a:spcPts val="0"/>
              </a:spcAft>
              <a:defRPr/>
            </a:pPr>
            <a:br>
              <a:rPr lang="en-US" dirty="0">
                <a:solidFill>
                  <a:schemeClr val="accent1"/>
                </a:solidFill>
                <a:latin typeface="+mn-lt"/>
              </a:rPr>
            </a:br>
            <a:r>
              <a:rPr lang="en-US" dirty="0">
                <a:solidFill>
                  <a:schemeClr val="accent1"/>
                </a:solidFill>
                <a:latin typeface="+mn-lt"/>
              </a:rPr>
              <a:t>How does media or educational material contribute to a person's recovery?</a:t>
            </a:r>
            <a:br>
              <a:rPr lang="en-US" dirty="0">
                <a:solidFill>
                  <a:schemeClr val="accent1"/>
                </a:solidFill>
                <a:latin typeface="+mn-lt"/>
              </a:rPr>
            </a:br>
            <a:endParaRPr lang="en-US" dirty="0">
              <a:solidFill>
                <a:schemeClr val="accent1"/>
              </a:solidFill>
              <a:latin typeface="+mn-lt"/>
            </a:endParaRPr>
          </a:p>
        </p:txBody>
      </p:sp>
      <p:sp>
        <p:nvSpPr>
          <p:cNvPr id="3" name="Content Placeholder 2"/>
          <p:cNvSpPr>
            <a:spLocks noGrp="1"/>
          </p:cNvSpPr>
          <p:nvPr>
            <p:ph idx="4294967295"/>
          </p:nvPr>
        </p:nvSpPr>
        <p:spPr>
          <a:xfrm>
            <a:off x="457200" y="2057400"/>
            <a:ext cx="8234362" cy="3898736"/>
          </a:xfrm>
        </p:spPr>
        <p:txBody>
          <a:bodyPr>
            <a:noAutofit/>
          </a:bodyPr>
          <a:lstStyle/>
          <a:p>
            <a:pPr eaLnBrk="1" fontAlgn="auto" hangingPunct="1">
              <a:spcAft>
                <a:spcPts val="0"/>
              </a:spcAft>
              <a:buFont typeface="Wingdings" panose="05000000000000000000" pitchFamily="2" charset="2"/>
              <a:buChar char="§"/>
              <a:defRPr/>
            </a:pPr>
            <a:r>
              <a:rPr lang="en-US" sz="2000" dirty="0">
                <a:solidFill>
                  <a:schemeClr val="tx1"/>
                </a:solidFill>
                <a:latin typeface="+mn-lt"/>
              </a:rPr>
              <a:t>Education and learning is a key factor in helping a person to understand what may be happening in their life, at that particular time. Dispelling myths and providing facts and hope is an integral part of our job with Community Mental Health. Recognizing that each person learns differently and sometimes written educational material may not benefit a person.</a:t>
            </a:r>
          </a:p>
          <a:p>
            <a:pPr eaLnBrk="1" fontAlgn="auto" hangingPunct="1">
              <a:spcAft>
                <a:spcPts val="0"/>
              </a:spcAft>
              <a:buFont typeface="Wingdings" panose="05000000000000000000" pitchFamily="2" charset="2"/>
              <a:buChar char="§"/>
              <a:defRPr/>
            </a:pPr>
            <a:r>
              <a:rPr lang="en-US" sz="2000" dirty="0">
                <a:solidFill>
                  <a:schemeClr val="tx1"/>
                </a:solidFill>
                <a:latin typeface="+mn-lt"/>
              </a:rPr>
              <a:t>Providing consumers with opportunities to participate in groups or other activities within the community is necessary.</a:t>
            </a:r>
          </a:p>
          <a:p>
            <a:pPr eaLnBrk="1" fontAlgn="auto" hangingPunct="1">
              <a:spcAft>
                <a:spcPts val="0"/>
              </a:spcAft>
              <a:buFont typeface="Wingdings" panose="05000000000000000000" pitchFamily="2" charset="2"/>
              <a:buChar char="§"/>
              <a:defRPr/>
            </a:pPr>
            <a:r>
              <a:rPr lang="en-US" sz="2000" dirty="0">
                <a:solidFill>
                  <a:schemeClr val="tx1"/>
                </a:solidFill>
                <a:latin typeface="+mn-lt"/>
              </a:rPr>
              <a:t>Updated information in the lobby and waiting areas keeps people interested.</a:t>
            </a:r>
          </a:p>
          <a:p>
            <a:pPr eaLnBrk="1" fontAlgn="auto" hangingPunct="1">
              <a:spcAft>
                <a:spcPts val="0"/>
              </a:spcAft>
              <a:buFont typeface="Wingdings" panose="05000000000000000000" pitchFamily="2" charset="2"/>
              <a:buChar char="§"/>
              <a:defRPr/>
            </a:pPr>
            <a:r>
              <a:rPr lang="en-US" sz="2000" dirty="0">
                <a:solidFill>
                  <a:schemeClr val="tx1"/>
                </a:solidFill>
                <a:latin typeface="+mn-lt"/>
              </a:rPr>
              <a:t>Many television stations and websites provide information on mental illness,  developmental disabilities and health and wellness.</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355533"/>
            <a:ext cx="8229600" cy="3847207"/>
          </a:xfrm>
          <a:prstGeom prst="rect">
            <a:avLst/>
          </a:prstGeom>
        </p:spPr>
        <p:txBody>
          <a:bodyPr wrap="square">
            <a:spAutoFit/>
          </a:bodyPr>
          <a:lstStyle/>
          <a:p>
            <a:pPr marL="320040" indent="-320040" eaLnBrk="1" fontAlgn="auto" hangingPunct="1">
              <a:spcAft>
                <a:spcPts val="0"/>
              </a:spcAft>
              <a:buClr>
                <a:schemeClr val="accent2"/>
              </a:buClr>
              <a:buFont typeface="Wingdings" panose="05000000000000000000" pitchFamily="2" charset="2"/>
              <a:buChar char="§"/>
              <a:defRPr/>
            </a:pPr>
            <a:r>
              <a:rPr lang="en-US" sz="2000" dirty="0">
                <a:latin typeface="+mn-lt"/>
              </a:rPr>
              <a:t>How does social media effect the way a person reacts or responds? The positives of social media posts are they bring attention to matters that were once hushed or forbidden. They also provide another outlet for people to receive education about topics they wouldn’t typically research. Networking and making connections through social media is also a growing trend that has been very beneficial. Friends and family often know where we work, but may not understand our roles or have misconceptions of the jobs we do. The negative side of social media posts could be what you’re posting regarding personal feelings towards work. Ask yourself before posting, would a person who receives services be offended by this statement? Does your comment contribute to stigmatizing attitudes about the people we service?</a:t>
            </a:r>
          </a:p>
        </p:txBody>
      </p:sp>
      <p:sp>
        <p:nvSpPr>
          <p:cNvPr id="5" name="Title 1"/>
          <p:cNvSpPr txBox="1">
            <a:spLocks/>
          </p:cNvSpPr>
          <p:nvPr/>
        </p:nvSpPr>
        <p:spPr>
          <a:xfrm>
            <a:off x="408709" y="773337"/>
            <a:ext cx="8382000" cy="146367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br>
              <a:rPr lang="en-US" sz="2800" dirty="0">
                <a:latin typeface="+mn-lt"/>
              </a:rPr>
            </a:br>
            <a:r>
              <a:rPr lang="en-US" sz="2800" dirty="0">
                <a:latin typeface="+mn-lt"/>
              </a:rPr>
              <a:t>HOW DOES MEDIA OR EDUCATIONAL MATERIAL CONTRIBUTE TO A PERSON'S RECOVERY? – CONT.</a:t>
            </a:r>
            <a:br>
              <a:rPr lang="en-US" sz="2800" dirty="0">
                <a:latin typeface="+mn-lt"/>
              </a:rPr>
            </a:br>
            <a:endParaRPr lang="en-US" sz="2800" dirty="0">
              <a:latin typeface="+mn-lt"/>
            </a:endParaRPr>
          </a:p>
        </p:txBody>
      </p:sp>
      <p:sp>
        <p:nvSpPr>
          <p:cNvPr id="3" name="Slide Number Placeholder 2"/>
          <p:cNvSpPr>
            <a:spLocks noGrp="1"/>
          </p:cNvSpPr>
          <p:nvPr>
            <p:ph type="sldNum" sz="quarter" idx="12"/>
          </p:nvPr>
        </p:nvSpPr>
        <p:spPr/>
        <p:txBody>
          <a:bodyPr/>
          <a:lstStyle/>
          <a:p>
            <a:pPr>
              <a:defRPr/>
            </a:pPr>
            <a:fld id="{89122089-3CB8-4458-9B3F-1279CD1F6A54}" type="slidenum">
              <a:rPr lang="en-US" smtClean="0"/>
              <a:pPr>
                <a:defRPr/>
              </a:pPr>
              <a:t>22</a:t>
            </a:fld>
            <a:endParaRPr lang="en-US"/>
          </a:p>
        </p:txBody>
      </p:sp>
    </p:spTree>
    <p:custDataLst>
      <p:tags r:id="rId1"/>
    </p:custDataLst>
    <p:extLst>
      <p:ext uri="{BB962C8B-B14F-4D97-AF65-F5344CB8AC3E}">
        <p14:creationId xmlns:p14="http://schemas.microsoft.com/office/powerpoint/2010/main" val="3005913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11" y="460539"/>
            <a:ext cx="8253662" cy="1143000"/>
          </a:xfrm>
        </p:spPr>
        <p:txBody>
          <a:bodyPr>
            <a:noAutofit/>
          </a:bodyPr>
          <a:lstStyle/>
          <a:p>
            <a:pPr eaLnBrk="1" fontAlgn="auto" hangingPunct="1">
              <a:spcAft>
                <a:spcPts val="0"/>
              </a:spcAft>
              <a:defRPr/>
            </a:pPr>
            <a:r>
              <a:rPr lang="en-US" sz="3200" dirty="0">
                <a:latin typeface="+mn-lt"/>
              </a:rPr>
              <a:t>Stigma Reduction, What </a:t>
            </a:r>
            <a:r>
              <a:rPr lang="en-US" sz="3200" i="1" u="sng" dirty="0">
                <a:latin typeface="+mn-lt"/>
              </a:rPr>
              <a:t>YOU</a:t>
            </a:r>
            <a:r>
              <a:rPr lang="en-US" sz="3200" dirty="0">
                <a:latin typeface="+mn-lt"/>
              </a:rPr>
              <a:t> can do...</a:t>
            </a:r>
          </a:p>
        </p:txBody>
      </p:sp>
      <p:sp>
        <p:nvSpPr>
          <p:cNvPr id="4" name="Content Placeholder 3"/>
          <p:cNvSpPr>
            <a:spLocks noGrp="1"/>
          </p:cNvSpPr>
          <p:nvPr>
            <p:ph idx="1"/>
          </p:nvPr>
        </p:nvSpPr>
        <p:spPr>
          <a:xfrm>
            <a:off x="533400" y="609600"/>
            <a:ext cx="8153400" cy="5562600"/>
          </a:xfrm>
        </p:spPr>
        <p:txBody>
          <a:bodyPr>
            <a:noAutofit/>
          </a:bodyPr>
          <a:lstStyle/>
          <a:p>
            <a:pPr eaLnBrk="1" fontAlgn="auto" hangingPunct="1">
              <a:spcAft>
                <a:spcPts val="0"/>
              </a:spcAft>
              <a:buFont typeface="Wingdings" panose="05000000000000000000" pitchFamily="2" charset="2"/>
              <a:buChar char="§"/>
              <a:defRPr/>
            </a:pPr>
            <a:r>
              <a:rPr lang="en-US" dirty="0">
                <a:solidFill>
                  <a:schemeClr val="tx1"/>
                </a:solidFill>
                <a:latin typeface="+mn-lt"/>
              </a:rPr>
              <a:t>Examine your own attitudes and beliefs toward individuals with mental illness.</a:t>
            </a:r>
          </a:p>
          <a:p>
            <a:pPr eaLnBrk="1" fontAlgn="auto" hangingPunct="1">
              <a:spcAft>
                <a:spcPts val="0"/>
              </a:spcAft>
              <a:buFont typeface="Wingdings" panose="05000000000000000000" pitchFamily="2" charset="2"/>
              <a:buChar char="§"/>
              <a:defRPr/>
            </a:pPr>
            <a:r>
              <a:rPr lang="en-US" dirty="0">
                <a:solidFill>
                  <a:schemeClr val="tx1"/>
                </a:solidFill>
                <a:latin typeface="+mn-lt"/>
              </a:rPr>
              <a:t>Use person-first language: use terms such as a person with mental illness, not a mentally ill person. For example, a person with bi-polar disorder is not “a bi-polar.”</a:t>
            </a:r>
          </a:p>
          <a:p>
            <a:pPr eaLnBrk="1" fontAlgn="auto" hangingPunct="1">
              <a:spcAft>
                <a:spcPts val="0"/>
              </a:spcAft>
              <a:buFont typeface="Wingdings" panose="05000000000000000000" pitchFamily="2" charset="2"/>
              <a:buChar char="§"/>
              <a:defRPr/>
            </a:pPr>
            <a:r>
              <a:rPr lang="en-US" dirty="0">
                <a:solidFill>
                  <a:schemeClr val="tx1"/>
                </a:solidFill>
                <a:latin typeface="+mn-lt"/>
              </a:rPr>
              <a:t>Address issues relevant to stigma in case conferences, team meetings and supervision.</a:t>
            </a:r>
          </a:p>
          <a:p>
            <a:pPr eaLnBrk="1" fontAlgn="auto" hangingPunct="1">
              <a:spcAft>
                <a:spcPts val="0"/>
              </a:spcAft>
              <a:buFont typeface="Wingdings" panose="05000000000000000000" pitchFamily="2" charset="2"/>
              <a:buChar char="§"/>
              <a:defRPr/>
            </a:pPr>
            <a:r>
              <a:rPr lang="en-US" dirty="0">
                <a:solidFill>
                  <a:schemeClr val="tx1"/>
                </a:solidFill>
                <a:latin typeface="+mn-lt"/>
              </a:rPr>
              <a:t>Support hope and potential for recovery.</a:t>
            </a:r>
          </a:p>
          <a:p>
            <a:pPr eaLnBrk="1" fontAlgn="auto" hangingPunct="1">
              <a:spcAft>
                <a:spcPts val="0"/>
              </a:spcAft>
              <a:buFont typeface="Wingdings" panose="05000000000000000000" pitchFamily="2" charset="2"/>
              <a:buChar char="§"/>
              <a:defRPr/>
            </a:pPr>
            <a:r>
              <a:rPr lang="en-US" dirty="0">
                <a:solidFill>
                  <a:schemeClr val="tx1"/>
                </a:solidFill>
                <a:latin typeface="+mn-lt"/>
              </a:rPr>
              <a:t>Shift our emphasis from psychopathology and symptoms to improving lives.</a:t>
            </a:r>
          </a:p>
          <a:p>
            <a:pPr marL="0" indent="0" eaLnBrk="1" fontAlgn="auto" hangingPunct="1">
              <a:spcAft>
                <a:spcPts val="0"/>
              </a:spcAft>
              <a:buNone/>
              <a:defRPr/>
            </a:pPr>
            <a:r>
              <a:rPr lang="en-US" sz="1200" dirty="0">
                <a:solidFill>
                  <a:schemeClr val="tx1"/>
                </a:solidFill>
              </a:rPr>
              <a:t>     </a:t>
            </a:r>
            <a:r>
              <a:rPr lang="en-US" sz="1200" dirty="0">
                <a:solidFill>
                  <a:schemeClr val="tx1"/>
                </a:solidFill>
                <a:latin typeface="+mn-lt"/>
              </a:rPr>
              <a:t>  </a:t>
            </a:r>
            <a:r>
              <a:rPr lang="en-US" sz="1100" dirty="0">
                <a:solidFill>
                  <a:schemeClr val="tx1"/>
                </a:solidFill>
                <a:latin typeface="+mn-lt"/>
              </a:rPr>
              <a:t>(Information obtained from Combating Stigma within the Michigan Mental Health System, A Toolkit for Change)</a:t>
            </a:r>
          </a:p>
          <a:p>
            <a:pPr eaLnBrk="1" fontAlgn="auto" hangingPunct="1">
              <a:spcAft>
                <a:spcPts val="0"/>
              </a:spcAft>
              <a:buFont typeface="Wingdings" panose="05000000000000000000" pitchFamily="2" charset="2"/>
              <a:buChar char="§"/>
              <a:defRPr/>
            </a:pPr>
            <a:endParaRPr lang="en-US" sz="1400" dirty="0">
              <a:solidFill>
                <a:schemeClr val="tx1"/>
              </a:solidFill>
              <a:latin typeface="+mn-lt"/>
            </a:endParaRPr>
          </a:p>
        </p:txBody>
      </p:sp>
      <p:sp>
        <p:nvSpPr>
          <p:cNvPr id="20483" name="Text Placeholder 2"/>
          <p:cNvSpPr>
            <a:spLocks noGrp="1"/>
          </p:cNvSpPr>
          <p:nvPr>
            <p:ph type="body" sz="half" idx="2"/>
          </p:nvPr>
        </p:nvSpPr>
        <p:spPr>
          <a:xfrm>
            <a:off x="4453715" y="5029200"/>
            <a:ext cx="3894169" cy="1517904"/>
          </a:xfrm>
          <a:ln>
            <a:headEnd/>
            <a:tailEnd/>
          </a:ln>
        </p:spPr>
        <p:txBody>
          <a:bodyPr>
            <a:normAutofit/>
          </a:bodyPr>
          <a:lstStyle/>
          <a:p>
            <a:pPr algn="ctr" eaLnBrk="1" hangingPunct="1"/>
            <a:r>
              <a:rPr lang="en-US" altLang="en-US" sz="1800" dirty="0">
                <a:solidFill>
                  <a:schemeClr val="bg1">
                    <a:lumMod val="95000"/>
                  </a:schemeClr>
                </a:solidFill>
                <a:latin typeface="+mn-lt"/>
              </a:rPr>
              <a:t>“Mental illness is nothing to be ashamed of, but stigma and bias shame us all.”</a:t>
            </a:r>
          </a:p>
          <a:p>
            <a:pPr algn="ctr" eaLnBrk="1" hangingPunct="1"/>
            <a:r>
              <a:rPr lang="en-US" altLang="en-US" sz="1800" dirty="0">
                <a:solidFill>
                  <a:schemeClr val="bg1">
                    <a:lumMod val="95000"/>
                  </a:schemeClr>
                </a:solidFill>
                <a:latin typeface="+mn-lt"/>
              </a:rPr>
              <a:t>-Bill Clinton</a:t>
            </a:r>
          </a:p>
        </p:txBody>
      </p:sp>
      <p:sp>
        <p:nvSpPr>
          <p:cNvPr id="3" name="Slide Number Placeholder 2"/>
          <p:cNvSpPr>
            <a:spLocks noGrp="1"/>
          </p:cNvSpPr>
          <p:nvPr>
            <p:ph type="sldNum" sz="quarter" idx="12"/>
          </p:nvPr>
        </p:nvSpPr>
        <p:spPr/>
        <p:txBody>
          <a:bodyPr/>
          <a:lstStyle/>
          <a:p>
            <a:pPr>
              <a:defRPr/>
            </a:pPr>
            <a:fld id="{0F1E5790-C87E-4099-9B09-1CFA29DAF254}" type="slidenum">
              <a:rPr lang="en-US" smtClean="0"/>
              <a:pPr>
                <a:defRPr/>
              </a:pPr>
              <a:t>23</a:t>
            </a:fld>
            <a:endParaRPr 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228600"/>
            <a:ext cx="7010400" cy="1463153"/>
          </a:xfrm>
        </p:spPr>
        <p:txBody>
          <a:bodyPr>
            <a:noAutofit/>
          </a:bodyPr>
          <a:lstStyle/>
          <a:p>
            <a:pPr algn="ctr" eaLnBrk="1" hangingPunct="1"/>
            <a:r>
              <a:rPr lang="en-US" altLang="en-US" sz="3200" dirty="0">
                <a:latin typeface="+mn-lt"/>
              </a:rPr>
              <a:t>What </a:t>
            </a:r>
            <a:r>
              <a:rPr lang="en-US" altLang="en-US" sz="3200" i="1" u="sng" dirty="0">
                <a:latin typeface="+mn-lt"/>
              </a:rPr>
              <a:t>YOU</a:t>
            </a:r>
            <a:r>
              <a:rPr lang="en-US" altLang="en-US" sz="3200" dirty="0">
                <a:latin typeface="+mn-lt"/>
              </a:rPr>
              <a:t> Can Do – </a:t>
            </a:r>
            <a:r>
              <a:rPr lang="en-US" altLang="en-US" sz="3200" dirty="0" err="1">
                <a:latin typeface="+mn-lt"/>
              </a:rPr>
              <a:t>Cont</a:t>
            </a:r>
            <a:r>
              <a:rPr lang="en-US" altLang="en-US" sz="3200" dirty="0">
                <a:latin typeface="+mn-lt"/>
              </a:rPr>
              <a:t>…. </a:t>
            </a:r>
          </a:p>
        </p:txBody>
      </p:sp>
      <p:sp>
        <p:nvSpPr>
          <p:cNvPr id="4" name="Content Placeholder 3"/>
          <p:cNvSpPr>
            <a:spLocks noGrp="1"/>
          </p:cNvSpPr>
          <p:nvPr>
            <p:ph idx="1"/>
          </p:nvPr>
        </p:nvSpPr>
        <p:spPr>
          <a:xfrm>
            <a:off x="457200" y="1147599"/>
            <a:ext cx="8229600" cy="4419600"/>
          </a:xfrm>
        </p:spPr>
        <p:txBody>
          <a:bodyPr>
            <a:noAutofit/>
          </a:bodyPr>
          <a:lstStyle/>
          <a:p>
            <a:pPr>
              <a:spcAft>
                <a:spcPts val="0"/>
              </a:spcAft>
              <a:buFont typeface="Wingdings" panose="05000000000000000000" pitchFamily="2" charset="2"/>
              <a:buChar char="§"/>
              <a:defRPr/>
            </a:pPr>
            <a:r>
              <a:rPr lang="en-US" sz="1800" dirty="0">
                <a:solidFill>
                  <a:schemeClr val="tx1"/>
                </a:solidFill>
              </a:rPr>
              <a:t>Support the integration of peers into your agency’s workforce and the availability of consumer-run programming.</a:t>
            </a:r>
          </a:p>
          <a:p>
            <a:pPr eaLnBrk="1" fontAlgn="auto" hangingPunct="1">
              <a:spcAft>
                <a:spcPts val="0"/>
              </a:spcAft>
              <a:buFont typeface="Wingdings" panose="05000000000000000000" pitchFamily="2" charset="2"/>
              <a:buChar char="§"/>
              <a:defRPr/>
            </a:pPr>
            <a:r>
              <a:rPr lang="en-US" sz="1800" dirty="0">
                <a:solidFill>
                  <a:schemeClr val="tx1"/>
                </a:solidFill>
              </a:rPr>
              <a:t>Look for opportunities to educate colleagues, staff, and other agencies about persons served to reduce stigma.</a:t>
            </a:r>
          </a:p>
          <a:p>
            <a:pPr eaLnBrk="1" fontAlgn="auto" hangingPunct="1">
              <a:spcAft>
                <a:spcPts val="0"/>
              </a:spcAft>
              <a:buFont typeface="Wingdings" panose="05000000000000000000" pitchFamily="2" charset="2"/>
              <a:buChar char="§"/>
              <a:defRPr/>
            </a:pPr>
            <a:r>
              <a:rPr lang="en-US" sz="1800" dirty="0">
                <a:solidFill>
                  <a:schemeClr val="tx1"/>
                </a:solidFill>
              </a:rPr>
              <a:t>Implement a “no wrong door” approach to customer service that encourages persons served and families to reach out for help.  Be open and welcoming to persons served who have questions about their finances and benefits.</a:t>
            </a:r>
          </a:p>
          <a:p>
            <a:pPr eaLnBrk="1" fontAlgn="auto" hangingPunct="1">
              <a:spcAft>
                <a:spcPts val="0"/>
              </a:spcAft>
              <a:buFont typeface="Wingdings" panose="05000000000000000000" pitchFamily="2" charset="2"/>
              <a:buChar char="§"/>
              <a:defRPr/>
            </a:pPr>
            <a:r>
              <a:rPr lang="en-US" sz="1800" dirty="0">
                <a:solidFill>
                  <a:schemeClr val="tx1"/>
                </a:solidFill>
              </a:rPr>
              <a:t>Include persons served and family members on committees charged with improving the quality of the agency</a:t>
            </a:r>
          </a:p>
          <a:p>
            <a:pPr eaLnBrk="1" fontAlgn="auto" hangingPunct="1">
              <a:spcAft>
                <a:spcPts val="0"/>
              </a:spcAft>
              <a:buFont typeface="Wingdings" panose="05000000000000000000" pitchFamily="2" charset="2"/>
              <a:buChar char="§"/>
              <a:defRPr/>
            </a:pPr>
            <a:r>
              <a:rPr lang="en-US" sz="1800" dirty="0">
                <a:solidFill>
                  <a:schemeClr val="tx1"/>
                </a:solidFill>
              </a:rPr>
              <a:t>Admit when you are wrong.</a:t>
            </a:r>
          </a:p>
          <a:p>
            <a:pPr marL="0" indent="0" eaLnBrk="1" fontAlgn="auto" hangingPunct="1">
              <a:spcAft>
                <a:spcPts val="0"/>
              </a:spcAft>
              <a:buNone/>
              <a:defRPr/>
            </a:pPr>
            <a:r>
              <a:rPr lang="en-US" sz="1600" dirty="0">
                <a:solidFill>
                  <a:schemeClr val="tx1"/>
                </a:solidFill>
              </a:rPr>
              <a:t>    </a:t>
            </a:r>
            <a:r>
              <a:rPr lang="en-US" sz="1200" dirty="0">
                <a:solidFill>
                  <a:schemeClr val="tx1"/>
                </a:solidFill>
                <a:latin typeface="+mn-lt"/>
              </a:rPr>
              <a:t>   (Information obtained from Combating Stigma within the Michigan Mental Health System, A Toolkit for Change)</a:t>
            </a:r>
          </a:p>
        </p:txBody>
      </p:sp>
      <p:sp>
        <p:nvSpPr>
          <p:cNvPr id="21507" name="Text Placeholder 2"/>
          <p:cNvSpPr>
            <a:spLocks noGrp="1"/>
          </p:cNvSpPr>
          <p:nvPr>
            <p:ph type="body" sz="half" idx="2"/>
          </p:nvPr>
        </p:nvSpPr>
        <p:spPr>
          <a:xfrm>
            <a:off x="4267200" y="5178261"/>
            <a:ext cx="3819536" cy="1143000"/>
          </a:xfrm>
          <a:ln>
            <a:headEnd/>
            <a:tailEnd/>
          </a:ln>
        </p:spPr>
        <p:txBody>
          <a:bodyPr>
            <a:normAutofit/>
          </a:bodyPr>
          <a:lstStyle/>
          <a:p>
            <a:pPr algn="ctr" eaLnBrk="1" hangingPunct="1"/>
            <a:r>
              <a:rPr lang="en-US" altLang="en-US" sz="1800" dirty="0">
                <a:solidFill>
                  <a:schemeClr val="bg1">
                    <a:lumMod val="95000"/>
                  </a:schemeClr>
                </a:solidFill>
                <a:latin typeface="+mn-lt"/>
              </a:rPr>
              <a:t>“Stigma is prejudice wrapped in shame, born of ignorance, and fed by our fear.”</a:t>
            </a:r>
          </a:p>
          <a:p>
            <a:pPr algn="ctr" eaLnBrk="1" hangingPunct="1"/>
            <a:r>
              <a:rPr lang="en-US" altLang="en-US" sz="1200" dirty="0">
                <a:solidFill>
                  <a:schemeClr val="bg1">
                    <a:lumMod val="95000"/>
                  </a:schemeClr>
                </a:solidFill>
                <a:latin typeface="+mn-lt"/>
              </a:rPr>
              <a:t>-Barbara Lawton, Former Lieutenant Governor of Wisconsin</a:t>
            </a:r>
          </a:p>
        </p:txBody>
      </p:sp>
      <p:sp>
        <p:nvSpPr>
          <p:cNvPr id="2" name="Slide Number Placeholder 1"/>
          <p:cNvSpPr>
            <a:spLocks noGrp="1"/>
          </p:cNvSpPr>
          <p:nvPr>
            <p:ph type="sldNum" sz="quarter" idx="12"/>
          </p:nvPr>
        </p:nvSpPr>
        <p:spPr/>
        <p:txBody>
          <a:bodyPr/>
          <a:lstStyle/>
          <a:p>
            <a:pPr>
              <a:defRPr/>
            </a:pPr>
            <a:fld id="{0F1E5790-C87E-4099-9B09-1CFA29DAF254}" type="slidenum">
              <a:rPr lang="en-US" smtClean="0"/>
              <a:pPr>
                <a:defRPr/>
              </a:pPr>
              <a:t>24</a:t>
            </a:fld>
            <a:endParaRPr 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190750" y="1047750"/>
            <a:ext cx="4762500" cy="4762500"/>
          </a:xfrm>
          <a:prstGeom prst="rect">
            <a:avLst/>
          </a:prstGeom>
        </p:spPr>
      </p:pic>
      <p:sp>
        <p:nvSpPr>
          <p:cNvPr id="3" name="Slide Number Placeholder 2"/>
          <p:cNvSpPr>
            <a:spLocks noGrp="1"/>
          </p:cNvSpPr>
          <p:nvPr>
            <p:ph type="sldNum" sz="quarter" idx="12"/>
          </p:nvPr>
        </p:nvSpPr>
        <p:spPr/>
        <p:txBody>
          <a:bodyPr/>
          <a:lstStyle/>
          <a:p>
            <a:pPr>
              <a:defRPr/>
            </a:pPr>
            <a:fld id="{89122089-3CB8-4458-9B3F-1279CD1F6A54}" type="slidenum">
              <a:rPr lang="en-US" smtClean="0"/>
              <a:pPr>
                <a:defRPr/>
              </a:pPr>
              <a:t>25</a:t>
            </a:fld>
            <a:endParaRPr 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3153"/>
          </a:xfrm>
        </p:spPr>
        <p:txBody>
          <a:bodyPr>
            <a:noAutofit/>
          </a:bodyPr>
          <a:lstStyle/>
          <a:p>
            <a:pPr eaLnBrk="1" fontAlgn="auto" hangingPunct="1">
              <a:spcAft>
                <a:spcPts val="0"/>
              </a:spcAft>
              <a:defRPr/>
            </a:pPr>
            <a:r>
              <a:rPr lang="en-US" sz="3200" dirty="0">
                <a:latin typeface="+mn-lt"/>
              </a:rPr>
              <a:t>Recovery &amp; The Individual Plan of Service </a:t>
            </a:r>
          </a:p>
        </p:txBody>
      </p:sp>
      <p:sp>
        <p:nvSpPr>
          <p:cNvPr id="4" name="Content Placeholder 3"/>
          <p:cNvSpPr>
            <a:spLocks noGrp="1"/>
          </p:cNvSpPr>
          <p:nvPr>
            <p:ph idx="1"/>
          </p:nvPr>
        </p:nvSpPr>
        <p:spPr>
          <a:xfrm>
            <a:off x="457200" y="685800"/>
            <a:ext cx="8229600" cy="5544273"/>
          </a:xfrm>
        </p:spPr>
        <p:txBody>
          <a:bodyPr>
            <a:noAutofit/>
          </a:bodyPr>
          <a:lstStyle/>
          <a:p>
            <a:pPr eaLnBrk="1" fontAlgn="auto" hangingPunct="1">
              <a:spcAft>
                <a:spcPts val="0"/>
              </a:spcAft>
              <a:buFont typeface="Wingdings" panose="05000000000000000000" pitchFamily="2" charset="2"/>
              <a:buChar char="§"/>
              <a:defRPr/>
            </a:pPr>
            <a:r>
              <a:rPr lang="en-US" sz="1800" dirty="0">
                <a:solidFill>
                  <a:schemeClr val="tx1"/>
                </a:solidFill>
                <a:latin typeface="+mn-lt"/>
              </a:rPr>
              <a:t>When working with a person there are a few things that we can remind ourselves of, to make treatment person centered and recovery focused. </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Every setback is an opportunity for growth.</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Empathy and compassion for life struggles of individuals we serve underlie effective treatment.</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Change and growth are possible throughout the life cycle.</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Supporting peers in the treatment process means that a person is not alone in their recovery journey.</a:t>
            </a:r>
          </a:p>
          <a:p>
            <a:pPr marL="0" indent="0" eaLnBrk="1" fontAlgn="auto" hangingPunct="1">
              <a:spcAft>
                <a:spcPts val="0"/>
              </a:spcAft>
              <a:buNone/>
              <a:defRPr/>
            </a:pPr>
            <a:r>
              <a:rPr lang="en-US" sz="1200" dirty="0">
                <a:solidFill>
                  <a:schemeClr val="tx1"/>
                </a:solidFill>
                <a:latin typeface="+mn-lt"/>
              </a:rPr>
              <a:t>(Information obtained from SAMSHA, Addiction Counseling, Competencies: The knowledge Skills, and Attitudes of Professional Practice.)</a:t>
            </a:r>
          </a:p>
        </p:txBody>
      </p:sp>
      <p:sp>
        <p:nvSpPr>
          <p:cNvPr id="3" name="Text Placeholder 2"/>
          <p:cNvSpPr>
            <a:spLocks noGrp="1"/>
          </p:cNvSpPr>
          <p:nvPr>
            <p:ph type="body" sz="half" idx="2"/>
          </p:nvPr>
        </p:nvSpPr>
        <p:spPr>
          <a:ln/>
        </p:spPr>
        <p:txBody>
          <a:bodyPr>
            <a:normAutofit fontScale="62500" lnSpcReduction="20000"/>
          </a:bodyPr>
          <a:lstStyle/>
          <a:p>
            <a:pPr eaLnBrk="1" fontAlgn="auto" hangingPunct="1">
              <a:buFont typeface="Wingdings"/>
              <a:buNone/>
              <a:defRPr/>
            </a:pPr>
            <a:r>
              <a:rPr lang="en-US" sz="2000" dirty="0">
                <a:solidFill>
                  <a:schemeClr val="bg1">
                    <a:lumMod val="95000"/>
                  </a:schemeClr>
                </a:solidFill>
                <a:latin typeface="+mn-lt"/>
              </a:rPr>
              <a:t>“…to change a system, it has to change from focusing on our illness and disability, to focusing on our strengths.”</a:t>
            </a:r>
          </a:p>
          <a:p>
            <a:pPr eaLnBrk="1" fontAlgn="auto" hangingPunct="1">
              <a:buFont typeface="Wingdings"/>
              <a:buNone/>
              <a:defRPr/>
            </a:pPr>
            <a:r>
              <a:rPr lang="en-US" sz="1600" dirty="0">
                <a:solidFill>
                  <a:schemeClr val="bg1">
                    <a:lumMod val="95000"/>
                  </a:schemeClr>
                </a:solidFill>
                <a:latin typeface="+mn-lt"/>
              </a:rPr>
              <a:t>-Larry Fricks, Director of the Appalachian Consulting Group</a:t>
            </a:r>
          </a:p>
        </p:txBody>
      </p:sp>
      <p:sp>
        <p:nvSpPr>
          <p:cNvPr id="5" name="Slide Number Placeholder 4"/>
          <p:cNvSpPr>
            <a:spLocks noGrp="1"/>
          </p:cNvSpPr>
          <p:nvPr>
            <p:ph type="sldNum" sz="quarter" idx="12"/>
          </p:nvPr>
        </p:nvSpPr>
        <p:spPr/>
        <p:txBody>
          <a:bodyPr/>
          <a:lstStyle/>
          <a:p>
            <a:pPr>
              <a:defRPr/>
            </a:pPr>
            <a:fld id="{0F1E5790-C87E-4099-9B09-1CFA29DAF254}" type="slidenum">
              <a:rPr lang="en-US" smtClean="0"/>
              <a:pPr>
                <a:defRPr/>
              </a:pPr>
              <a:t>26</a:t>
            </a:fld>
            <a:endParaRPr 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42900" y="304800"/>
            <a:ext cx="8458200" cy="1316099"/>
          </a:xfrm>
        </p:spPr>
        <p:txBody>
          <a:bodyPr>
            <a:noAutofit/>
          </a:bodyPr>
          <a:lstStyle/>
          <a:p>
            <a:pPr algn="ctr" eaLnBrk="1" hangingPunct="1"/>
            <a:r>
              <a:rPr lang="en-US" altLang="en-US" sz="2400" dirty="0">
                <a:latin typeface="+mn-lt"/>
              </a:rPr>
              <a:t>Recovery &amp; The Individual Plan of Service – </a:t>
            </a:r>
            <a:r>
              <a:rPr lang="en-US" altLang="en-US" sz="2400" dirty="0" err="1">
                <a:latin typeface="+mn-lt"/>
              </a:rPr>
              <a:t>Cont</a:t>
            </a:r>
            <a:r>
              <a:rPr lang="en-US" altLang="en-US" sz="2400" dirty="0">
                <a:latin typeface="+mn-lt"/>
              </a:rPr>
              <a:t>….</a:t>
            </a:r>
          </a:p>
        </p:txBody>
      </p:sp>
      <p:sp>
        <p:nvSpPr>
          <p:cNvPr id="4" name="Content Placeholder 3"/>
          <p:cNvSpPr>
            <a:spLocks noGrp="1"/>
          </p:cNvSpPr>
          <p:nvPr>
            <p:ph idx="1"/>
          </p:nvPr>
        </p:nvSpPr>
        <p:spPr>
          <a:xfrm>
            <a:off x="457200" y="577287"/>
            <a:ext cx="8229600" cy="5562599"/>
          </a:xfrm>
        </p:spPr>
        <p:txBody>
          <a:bodyPr>
            <a:noAutofit/>
          </a:bodyPr>
          <a:lstStyle/>
          <a:p>
            <a:pPr eaLnBrk="1" fontAlgn="auto" hangingPunct="1">
              <a:spcAft>
                <a:spcPts val="0"/>
              </a:spcAft>
              <a:buFont typeface="Wingdings" panose="05000000000000000000" pitchFamily="2" charset="2"/>
              <a:buChar char="§"/>
              <a:defRPr/>
            </a:pPr>
            <a:r>
              <a:rPr lang="en-US" sz="1800" dirty="0">
                <a:solidFill>
                  <a:schemeClr val="tx1"/>
                </a:solidFill>
                <a:latin typeface="+mn-lt"/>
              </a:rPr>
              <a:t>Recovery does not only evolve in the community, but also in the mental health system.</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The healing process is complex, involving psychological, social and physical attitudes</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Peers enhance the recovery process.</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Policies and treatment promote the person’s potential for recovery and flourishing.</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Accept, reflect and seek to understand an individual’s history of trauma.</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Good clinicians meet the person where they are on their recovery journey.</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Resilience and recovery evolve differently for each person.</a:t>
            </a:r>
          </a:p>
          <a:p>
            <a:pPr eaLnBrk="1" fontAlgn="auto" hangingPunct="1">
              <a:spcAft>
                <a:spcPts val="0"/>
              </a:spcAft>
              <a:buFont typeface="Wingdings" panose="05000000000000000000" pitchFamily="2" charset="2"/>
              <a:buChar char="§"/>
              <a:defRPr/>
            </a:pPr>
            <a:r>
              <a:rPr lang="en-US" sz="1800" dirty="0">
                <a:solidFill>
                  <a:schemeClr val="tx1"/>
                </a:solidFill>
                <a:latin typeface="+mn-lt"/>
              </a:rPr>
              <a:t>Optimism with all individuals is a positive key in assisting them in their recovery process.</a:t>
            </a:r>
          </a:p>
          <a:p>
            <a:pPr marL="0" indent="0" eaLnBrk="1" fontAlgn="auto" hangingPunct="1">
              <a:spcAft>
                <a:spcPts val="0"/>
              </a:spcAft>
              <a:buNone/>
              <a:defRPr/>
            </a:pPr>
            <a:r>
              <a:rPr lang="en-US" sz="1600" dirty="0">
                <a:solidFill>
                  <a:schemeClr val="tx1"/>
                </a:solidFill>
                <a:latin typeface="+mn-lt"/>
              </a:rPr>
              <a:t> </a:t>
            </a:r>
            <a:r>
              <a:rPr lang="en-US" sz="1100" dirty="0">
                <a:solidFill>
                  <a:schemeClr val="tx1"/>
                </a:solidFill>
                <a:latin typeface="+mn-lt"/>
              </a:rPr>
              <a:t>(Information obtained from SAMSHA, Addiction Counseling, Competencies: The knowledge Skills, and Attitudes of Professional Practice.)</a:t>
            </a:r>
          </a:p>
          <a:p>
            <a:pPr eaLnBrk="1" fontAlgn="auto" hangingPunct="1">
              <a:spcAft>
                <a:spcPts val="0"/>
              </a:spcAft>
              <a:buFont typeface="Wingdings" panose="05000000000000000000" pitchFamily="2" charset="2"/>
              <a:buChar char="§"/>
              <a:defRPr/>
            </a:pPr>
            <a:endParaRPr lang="en-US" sz="1100" dirty="0">
              <a:solidFill>
                <a:schemeClr val="tx1"/>
              </a:solidFill>
              <a:latin typeface="+mn-lt"/>
            </a:endParaRPr>
          </a:p>
        </p:txBody>
      </p:sp>
      <p:sp>
        <p:nvSpPr>
          <p:cNvPr id="3" name="Text Placeholder 2"/>
          <p:cNvSpPr>
            <a:spLocks noGrp="1"/>
          </p:cNvSpPr>
          <p:nvPr>
            <p:ph type="body" sz="half" idx="2"/>
          </p:nvPr>
        </p:nvSpPr>
        <p:spPr>
          <a:ln/>
        </p:spPr>
        <p:txBody>
          <a:bodyPr>
            <a:normAutofit fontScale="70000" lnSpcReduction="20000"/>
          </a:bodyPr>
          <a:lstStyle/>
          <a:p>
            <a:pPr eaLnBrk="1" fontAlgn="auto" hangingPunct="1">
              <a:buFont typeface="Wingdings"/>
              <a:buNone/>
              <a:defRPr/>
            </a:pPr>
            <a:r>
              <a:rPr lang="en-US" sz="2000" dirty="0">
                <a:latin typeface="+mn-lt"/>
              </a:rPr>
              <a:t>“What you think of yourself because you have a mental illness can often be more disabling than the illness itself.”</a:t>
            </a:r>
          </a:p>
          <a:p>
            <a:pPr eaLnBrk="1" fontAlgn="auto" hangingPunct="1">
              <a:buFont typeface="Wingdings"/>
              <a:buNone/>
              <a:defRPr/>
            </a:pPr>
            <a:r>
              <a:rPr lang="en-US" sz="1500" dirty="0">
                <a:latin typeface="+mn-lt"/>
              </a:rPr>
              <a:t>-Ike Powell, Director of Training, Appalachian Consulting Group</a:t>
            </a:r>
          </a:p>
        </p:txBody>
      </p:sp>
      <p:sp>
        <p:nvSpPr>
          <p:cNvPr id="2" name="Slide Number Placeholder 1"/>
          <p:cNvSpPr>
            <a:spLocks noGrp="1"/>
          </p:cNvSpPr>
          <p:nvPr>
            <p:ph type="sldNum" sz="quarter" idx="12"/>
          </p:nvPr>
        </p:nvSpPr>
        <p:spPr/>
        <p:txBody>
          <a:bodyPr/>
          <a:lstStyle/>
          <a:p>
            <a:pPr>
              <a:defRPr/>
            </a:pPr>
            <a:fld id="{0F1E5790-C87E-4099-9B09-1CFA29DAF254}" type="slidenum">
              <a:rPr lang="en-US" smtClean="0"/>
              <a:pPr>
                <a:defRPr/>
              </a:pPr>
              <a:t>27</a:t>
            </a:fld>
            <a:endParaRPr lang="en-US"/>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p:cNvSpPr>
            <a:spLocks noGrp="1"/>
          </p:cNvSpPr>
          <p:nvPr>
            <p:ph type="title"/>
          </p:nvPr>
        </p:nvSpPr>
        <p:spPr>
          <a:xfrm>
            <a:off x="457200" y="457200"/>
            <a:ext cx="8229600" cy="705534"/>
          </a:xfrm>
        </p:spPr>
        <p:txBody>
          <a:bodyPr>
            <a:noAutofit/>
          </a:bodyPr>
          <a:lstStyle/>
          <a:p>
            <a:pPr algn="ctr" eaLnBrk="1" hangingPunct="1"/>
            <a:r>
              <a:rPr lang="en-US" altLang="en-US" dirty="0">
                <a:latin typeface="+mn-lt"/>
              </a:rPr>
              <a:t>Stages of Change Model</a:t>
            </a:r>
          </a:p>
        </p:txBody>
      </p:sp>
      <p:sp>
        <p:nvSpPr>
          <p:cNvPr id="2" name="Slide Number Placeholder 1"/>
          <p:cNvSpPr>
            <a:spLocks noGrp="1"/>
          </p:cNvSpPr>
          <p:nvPr>
            <p:ph type="sldNum" sz="quarter" idx="12"/>
          </p:nvPr>
        </p:nvSpPr>
        <p:spPr/>
        <p:txBody>
          <a:bodyPr/>
          <a:lstStyle/>
          <a:p>
            <a:pPr>
              <a:defRPr/>
            </a:pPr>
            <a:fld id="{E23206EC-8309-48D2-8EC4-1EFE2C282F71}" type="slidenum">
              <a:rPr lang="en-US" smtClean="0"/>
              <a:pPr>
                <a:defRPr/>
              </a:pPr>
              <a:t>28</a:t>
            </a:fld>
            <a:endParaRPr lang="en-US"/>
          </a:p>
        </p:txBody>
      </p:sp>
      <p:pic>
        <p:nvPicPr>
          <p:cNvPr id="6" name="Picture 5"/>
          <p:cNvPicPr>
            <a:picLocks noChangeAspect="1"/>
          </p:cNvPicPr>
          <p:nvPr/>
        </p:nvPicPr>
        <p:blipFill>
          <a:blip r:embed="rId4"/>
          <a:stretch>
            <a:fillRect/>
          </a:stretch>
        </p:blipFill>
        <p:spPr>
          <a:xfrm>
            <a:off x="457200" y="1162734"/>
            <a:ext cx="7620000" cy="5490878"/>
          </a:xfrm>
          <a:prstGeom prst="rect">
            <a:avLst/>
          </a:prstGeom>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990600"/>
            <a:ext cx="5738310" cy="799064"/>
          </a:xfrm>
        </p:spPr>
        <p:txBody>
          <a:bodyPr>
            <a:normAutofit/>
          </a:bodyPr>
          <a:lstStyle/>
          <a:p>
            <a:pPr eaLnBrk="1" hangingPunct="1"/>
            <a:r>
              <a:rPr lang="en-US" altLang="en-US" sz="3200" dirty="0">
                <a:latin typeface="+mn-lt"/>
              </a:rPr>
              <a:t>Stages of Change Model	</a:t>
            </a:r>
          </a:p>
        </p:txBody>
      </p:sp>
      <p:sp>
        <p:nvSpPr>
          <p:cNvPr id="26627" name="Content Placeholder 2"/>
          <p:cNvSpPr>
            <a:spLocks noGrp="1"/>
          </p:cNvSpPr>
          <p:nvPr>
            <p:ph idx="1"/>
          </p:nvPr>
        </p:nvSpPr>
        <p:spPr>
          <a:xfrm>
            <a:off x="457200" y="2133600"/>
            <a:ext cx="8229600" cy="4572000"/>
          </a:xfrm>
        </p:spPr>
        <p:txBody>
          <a:bodyPr>
            <a:noAutofit/>
          </a:bodyPr>
          <a:lstStyle/>
          <a:p>
            <a:pPr>
              <a:buFont typeface="Wingdings" panose="05000000000000000000" pitchFamily="2" charset="2"/>
              <a:buChar char="§"/>
            </a:pPr>
            <a:r>
              <a:rPr lang="en-US" sz="2400" dirty="0">
                <a:solidFill>
                  <a:schemeClr val="tx1"/>
                </a:solidFill>
              </a:rPr>
              <a:t>The </a:t>
            </a:r>
            <a:r>
              <a:rPr lang="en-US" sz="2400" b="1" dirty="0">
                <a:solidFill>
                  <a:schemeClr val="tx1"/>
                </a:solidFill>
              </a:rPr>
              <a:t>Transtheoretical Model of Behavior Change</a:t>
            </a:r>
            <a:r>
              <a:rPr lang="en-US" sz="2400" dirty="0">
                <a:solidFill>
                  <a:schemeClr val="tx1"/>
                </a:solidFill>
              </a:rPr>
              <a:t> assesses an individual's readiness to act on a new healthier behavior and provides strategies or processes of change to guide the individual through the stages of change to action and maintenance.</a:t>
            </a:r>
            <a:endParaRPr lang="en-US" altLang="en-US" sz="2400" dirty="0">
              <a:solidFill>
                <a:schemeClr val="tx1"/>
              </a:solidFill>
            </a:endParaRPr>
          </a:p>
          <a:p>
            <a:pPr eaLnBrk="1" hangingPunct="1">
              <a:buFont typeface="Wingdings" panose="05000000000000000000" pitchFamily="2" charset="2"/>
              <a:buChar char="§"/>
            </a:pPr>
            <a:r>
              <a:rPr lang="en-US" altLang="en-US" sz="2400" dirty="0">
                <a:solidFill>
                  <a:schemeClr val="tx1"/>
                </a:solidFill>
              </a:rPr>
              <a:t>Clinician is meeting the person where they are.</a:t>
            </a:r>
          </a:p>
          <a:p>
            <a:pPr eaLnBrk="1" hangingPunct="1">
              <a:buFont typeface="Wingdings" panose="05000000000000000000" pitchFamily="2" charset="2"/>
              <a:buChar char="§"/>
            </a:pPr>
            <a:r>
              <a:rPr lang="en-US" altLang="en-US" sz="2400" dirty="0">
                <a:solidFill>
                  <a:schemeClr val="tx1"/>
                </a:solidFill>
              </a:rPr>
              <a:t>Understanding that a person may move many times within the model depending on their personal life and what is happening (nonlinear).</a:t>
            </a:r>
          </a:p>
          <a:p>
            <a:pPr eaLnBrk="1" hangingPunct="1">
              <a:buFont typeface="Wingdings" panose="05000000000000000000" pitchFamily="2" charset="2"/>
              <a:buChar char="§"/>
            </a:pPr>
            <a:r>
              <a:rPr lang="en-US" altLang="en-US" sz="2400" dirty="0">
                <a:solidFill>
                  <a:schemeClr val="tx1"/>
                </a:solidFill>
              </a:rPr>
              <a:t>A person may be in several stages at once, as typically life hands us different problems at one time.</a:t>
            </a:r>
          </a:p>
          <a:p>
            <a:pPr marL="354330" indent="-285750" eaLnBrk="1" hangingPunct="1">
              <a:buFont typeface="Wingdings" panose="05000000000000000000" pitchFamily="2" charset="2"/>
              <a:buChar char="§"/>
            </a:pPr>
            <a:endParaRPr lang="en-US" altLang="en-US" sz="2400" dirty="0">
              <a:solidFill>
                <a:schemeClr val="tx1"/>
              </a:solidFill>
            </a:endParaRPr>
          </a:p>
        </p:txBody>
      </p:sp>
      <p:sp>
        <p:nvSpPr>
          <p:cNvPr id="2" name="Slide Number Placeholder 1"/>
          <p:cNvSpPr>
            <a:spLocks noGrp="1"/>
          </p:cNvSpPr>
          <p:nvPr>
            <p:ph type="sldNum" sz="quarter" idx="12"/>
          </p:nvPr>
        </p:nvSpPr>
        <p:spPr/>
        <p:txBody>
          <a:bodyPr/>
          <a:lstStyle/>
          <a:p>
            <a:pPr>
              <a:defRPr/>
            </a:pPr>
            <a:fld id="{E23206EC-8309-48D2-8EC4-1EFE2C282F71}" type="slidenum">
              <a:rPr lang="en-US" smtClean="0"/>
              <a:pPr>
                <a:defRPr/>
              </a:pPr>
              <a:t>29</a:t>
            </a:fld>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2590800" cy="684126"/>
          </a:xfrm>
        </p:spPr>
        <p:txBody>
          <a:bodyPr>
            <a:noAutofit/>
          </a:bodyPr>
          <a:lstStyle/>
          <a:p>
            <a:r>
              <a:rPr lang="en-US" sz="3200" dirty="0"/>
              <a:t>Diversity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solidFill>
                  <a:schemeClr val="tx1"/>
                </a:solidFill>
              </a:rPr>
              <a:t>“Care experiences can be influenced by individual circumstances, including language, ability, race, ethnicity, religion, spirituality, gender identity, gender expression, sexual orientation and socio-economic status.” -</a:t>
            </a:r>
            <a:r>
              <a:rPr lang="en-US" sz="2400" i="1" dirty="0">
                <a:solidFill>
                  <a:schemeClr val="tx1"/>
                </a:solidFill>
              </a:rPr>
              <a:t>https://clri-ltc.ca</a:t>
            </a:r>
          </a:p>
        </p:txBody>
      </p:sp>
      <p:sp>
        <p:nvSpPr>
          <p:cNvPr id="4" name="Slide Number Placeholder 3"/>
          <p:cNvSpPr>
            <a:spLocks noGrp="1"/>
          </p:cNvSpPr>
          <p:nvPr>
            <p:ph type="sldNum" sz="quarter" idx="12"/>
          </p:nvPr>
        </p:nvSpPr>
        <p:spPr/>
        <p:txBody>
          <a:bodyPr/>
          <a:lstStyle/>
          <a:p>
            <a:pPr>
              <a:defRPr/>
            </a:pPr>
            <a:fld id="{E23206EC-8309-48D2-8EC4-1EFE2C282F71}" type="slidenum">
              <a:rPr lang="en-US" smtClean="0"/>
              <a:pPr>
                <a:defRPr/>
              </a:pPr>
              <a:t>3</a:t>
            </a:fld>
            <a:endParaRPr lang="en-US"/>
          </a:p>
        </p:txBody>
      </p:sp>
    </p:spTree>
    <p:extLst>
      <p:ext uri="{BB962C8B-B14F-4D97-AF65-F5344CB8AC3E}">
        <p14:creationId xmlns:p14="http://schemas.microsoft.com/office/powerpoint/2010/main" val="1695510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eaLnBrk="1" hangingPunct="1"/>
            <a:r>
              <a:rPr lang="en-US" altLang="en-US" sz="3200" dirty="0">
                <a:latin typeface="+mn-lt"/>
              </a:rPr>
              <a:t>Services that support recovery</a:t>
            </a:r>
          </a:p>
        </p:txBody>
      </p:sp>
      <p:sp>
        <p:nvSpPr>
          <p:cNvPr id="3" name="Content Placeholder 2"/>
          <p:cNvSpPr>
            <a:spLocks noGrp="1"/>
          </p:cNvSpPr>
          <p:nvPr>
            <p:ph sz="half" idx="1"/>
          </p:nvPr>
        </p:nvSpPr>
        <p:spPr>
          <a:xfrm>
            <a:off x="581192" y="1957964"/>
            <a:ext cx="3899527" cy="3633047"/>
          </a:xfrm>
        </p:spPr>
        <p:txBody>
          <a:bodyPr>
            <a:normAutofit/>
          </a:bodyPr>
          <a:lstStyle/>
          <a:p>
            <a:pPr eaLnBrk="1" fontAlgn="auto" hangingPunct="1">
              <a:spcAft>
                <a:spcPts val="0"/>
              </a:spcAft>
              <a:buFont typeface="Wingdings" panose="05000000000000000000" pitchFamily="2" charset="2"/>
              <a:buChar char="§"/>
              <a:defRPr/>
            </a:pPr>
            <a:r>
              <a:rPr lang="en-US" sz="2400" dirty="0">
                <a:solidFill>
                  <a:schemeClr val="tx1"/>
                </a:solidFill>
                <a:latin typeface="+mn-lt"/>
              </a:rPr>
              <a:t>Psycho-Education</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Health Education</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Individual, Family, Group Treatment</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Pharmacological</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Case Management</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Primary Health Care Physician	</a:t>
            </a:r>
          </a:p>
        </p:txBody>
      </p:sp>
      <p:sp>
        <p:nvSpPr>
          <p:cNvPr id="4" name="Content Placeholder 3"/>
          <p:cNvSpPr>
            <a:spLocks noGrp="1"/>
          </p:cNvSpPr>
          <p:nvPr>
            <p:ph sz="half" idx="2"/>
          </p:nvPr>
        </p:nvSpPr>
        <p:spPr>
          <a:xfrm>
            <a:off x="4306623" y="2323089"/>
            <a:ext cx="3907662" cy="3633047"/>
          </a:xfrm>
        </p:spPr>
        <p:txBody>
          <a:bodyPr>
            <a:noAutofit/>
          </a:bodyPr>
          <a:lstStyle/>
          <a:p>
            <a:pPr eaLnBrk="1" fontAlgn="auto" hangingPunct="1">
              <a:spcAft>
                <a:spcPts val="0"/>
              </a:spcAft>
              <a:buFont typeface="Wingdings" panose="05000000000000000000" pitchFamily="2" charset="2"/>
              <a:buChar char="§"/>
              <a:defRPr/>
            </a:pPr>
            <a:r>
              <a:rPr lang="en-US" sz="2400" dirty="0">
                <a:solidFill>
                  <a:schemeClr val="tx1"/>
                </a:solidFill>
                <a:latin typeface="+mn-lt"/>
              </a:rPr>
              <a:t>Community Resources</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Referral to Human Service Agencies</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Peer Support</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Community Living Supports</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Collaboration</a:t>
            </a:r>
          </a:p>
          <a:p>
            <a:pPr eaLnBrk="1" fontAlgn="auto" hangingPunct="1">
              <a:spcAft>
                <a:spcPts val="0"/>
              </a:spcAft>
              <a:buFont typeface="Wingdings" panose="05000000000000000000" pitchFamily="2" charset="2"/>
              <a:buChar char="§"/>
              <a:defRPr/>
            </a:pPr>
            <a:r>
              <a:rPr lang="en-US" sz="2400" dirty="0">
                <a:solidFill>
                  <a:schemeClr val="tx1"/>
                </a:solidFill>
                <a:latin typeface="+mn-lt"/>
              </a:rPr>
              <a:t>Discharge and Transition planning</a:t>
            </a:r>
          </a:p>
          <a:p>
            <a:pPr marL="0" indent="0" eaLnBrk="1" fontAlgn="auto" hangingPunct="1">
              <a:spcAft>
                <a:spcPts val="0"/>
              </a:spcAft>
              <a:buNone/>
              <a:defRPr/>
            </a:pPr>
            <a:r>
              <a:rPr lang="en-US" sz="1200" dirty="0">
                <a:solidFill>
                  <a:schemeClr val="tx1"/>
                </a:solidFill>
                <a:latin typeface="+mn-lt"/>
              </a:rPr>
              <a:t>  (Strength Based, Recovery Oriented, Stage-wise Treatment, Mark Lowis, LMSW, MINT, President MML Consulting)</a:t>
            </a:r>
          </a:p>
        </p:txBody>
      </p:sp>
      <p:sp>
        <p:nvSpPr>
          <p:cNvPr id="2" name="Slide Number Placeholder 1"/>
          <p:cNvSpPr>
            <a:spLocks noGrp="1"/>
          </p:cNvSpPr>
          <p:nvPr>
            <p:ph type="sldNum" sz="quarter" idx="12"/>
          </p:nvPr>
        </p:nvSpPr>
        <p:spPr/>
        <p:txBody>
          <a:bodyPr/>
          <a:lstStyle/>
          <a:p>
            <a:pPr>
              <a:defRPr/>
            </a:pPr>
            <a:fld id="{0E784826-2B7C-4006-9603-C1620C69BA0F}" type="slidenum">
              <a:rPr lang="en-US" smtClean="0"/>
              <a:pPr>
                <a:defRPr/>
              </a:pPr>
              <a:t>30</a:t>
            </a:fld>
            <a:endParaRPr lang="en-US"/>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3378" y="990600"/>
            <a:ext cx="8037544" cy="722864"/>
          </a:xfrm>
        </p:spPr>
        <p:txBody>
          <a:bodyPr>
            <a:noAutofit/>
          </a:bodyPr>
          <a:lstStyle/>
          <a:p>
            <a:r>
              <a:rPr lang="en-US" sz="3200" dirty="0"/>
              <a:t>Self Determination and Recovery</a:t>
            </a:r>
          </a:p>
        </p:txBody>
      </p:sp>
      <p:sp>
        <p:nvSpPr>
          <p:cNvPr id="6" name="Content Placeholder 5"/>
          <p:cNvSpPr>
            <a:spLocks noGrp="1"/>
          </p:cNvSpPr>
          <p:nvPr>
            <p:ph idx="1"/>
          </p:nvPr>
        </p:nvSpPr>
        <p:spPr>
          <a:xfrm>
            <a:off x="413378" y="1981200"/>
            <a:ext cx="8273422" cy="4232429"/>
          </a:xfrm>
        </p:spPr>
        <p:txBody>
          <a:bodyPr>
            <a:noAutofit/>
          </a:bodyPr>
          <a:lstStyle/>
          <a:p>
            <a:pPr marL="0" indent="0">
              <a:buNone/>
            </a:pPr>
            <a:r>
              <a:rPr lang="en-US" sz="2000" dirty="0">
                <a:solidFill>
                  <a:schemeClr val="tx1"/>
                </a:solidFill>
              </a:rPr>
              <a:t>Self-determination is the value that people served by the public mental health system must be supported to have a meaningful life in the community. The components of a meaningful life include work or volunteer activities that are chosen by and meaningful to person, reciprocal relationships with other people in the community, and daily activities that are chosen by the individual and support the individual to connect with others and contribute to his or her community.  With arrangements that support self-determination, individuals have control over an individual budget for their mental health services and supports to live the lives they want in the community. The public mental health system must offer arrangements that support self-determination, assuring methods for the person to exert direct control over how, by whom, and to what ends they are served and supported.</a:t>
            </a:r>
          </a:p>
        </p:txBody>
      </p:sp>
      <p:sp>
        <p:nvSpPr>
          <p:cNvPr id="2" name="Slide Number Placeholder 1"/>
          <p:cNvSpPr>
            <a:spLocks noGrp="1"/>
          </p:cNvSpPr>
          <p:nvPr>
            <p:ph type="sldNum" sz="quarter" idx="12"/>
          </p:nvPr>
        </p:nvSpPr>
        <p:spPr/>
        <p:txBody>
          <a:bodyPr/>
          <a:lstStyle/>
          <a:p>
            <a:pPr>
              <a:defRPr/>
            </a:pPr>
            <a:fld id="{E23206EC-8309-48D2-8EC4-1EFE2C282F71}" type="slidenum">
              <a:rPr lang="en-US" smtClean="0"/>
              <a:pPr>
                <a:defRPr/>
              </a:pPr>
              <a:t>31</a:t>
            </a:fld>
            <a:endParaRPr lang="en-US"/>
          </a:p>
        </p:txBody>
      </p:sp>
    </p:spTree>
    <p:extLst>
      <p:ext uri="{BB962C8B-B14F-4D97-AF65-F5344CB8AC3E}">
        <p14:creationId xmlns:p14="http://schemas.microsoft.com/office/powerpoint/2010/main" val="2814410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99" y="533400"/>
            <a:ext cx="8240399" cy="1151400"/>
          </a:xfrm>
        </p:spPr>
        <p:txBody>
          <a:bodyPr>
            <a:noAutofit/>
          </a:bodyPr>
          <a:lstStyle/>
          <a:p>
            <a:pPr algn="ctr" eaLnBrk="1" fontAlgn="auto" hangingPunct="1">
              <a:spcAft>
                <a:spcPts val="0"/>
              </a:spcAft>
              <a:defRPr/>
            </a:pPr>
            <a:r>
              <a:rPr lang="en-US" sz="2800" dirty="0">
                <a:latin typeface="+mn-lt"/>
              </a:rPr>
              <a:t>Discharge/</a:t>
            </a:r>
            <a:br>
              <a:rPr lang="en-US" sz="2800" dirty="0">
                <a:latin typeface="+mn-lt"/>
              </a:rPr>
            </a:br>
            <a:r>
              <a:rPr lang="en-US" sz="2800" dirty="0">
                <a:latin typeface="+mn-lt"/>
              </a:rPr>
              <a:t>Transition Planning and Recovery. </a:t>
            </a:r>
          </a:p>
        </p:txBody>
      </p:sp>
      <p:sp>
        <p:nvSpPr>
          <p:cNvPr id="4" name="Content Placeholder 3"/>
          <p:cNvSpPr>
            <a:spLocks noGrp="1"/>
          </p:cNvSpPr>
          <p:nvPr>
            <p:ph idx="1"/>
          </p:nvPr>
        </p:nvSpPr>
        <p:spPr>
          <a:xfrm>
            <a:off x="465448" y="685800"/>
            <a:ext cx="8240400" cy="4204800"/>
          </a:xfrm>
        </p:spPr>
        <p:txBody>
          <a:bodyPr>
            <a:normAutofit/>
          </a:bodyPr>
          <a:lstStyle/>
          <a:p>
            <a:pPr eaLnBrk="1" fontAlgn="auto" hangingPunct="1">
              <a:spcAft>
                <a:spcPts val="0"/>
              </a:spcAft>
              <a:buFont typeface="Wingdings" panose="05000000000000000000" pitchFamily="2" charset="2"/>
              <a:buChar char="§"/>
              <a:defRPr/>
            </a:pPr>
            <a:r>
              <a:rPr lang="en-US" sz="2400" dirty="0">
                <a:solidFill>
                  <a:schemeClr val="tx1"/>
                </a:solidFill>
                <a:latin typeface="+mn-lt"/>
              </a:rPr>
              <a:t>Planning begins at intake. We begin to talk about transition, to the least restrictive care or discharge when the person served or guardian identifies their desired outcomes.</a:t>
            </a:r>
          </a:p>
          <a:p>
            <a:pPr>
              <a:buFont typeface="Wingdings" panose="05000000000000000000" pitchFamily="2" charset="2"/>
              <a:buChar char="§"/>
              <a:defRPr/>
            </a:pPr>
            <a:r>
              <a:rPr lang="en-US" sz="2400" dirty="0">
                <a:solidFill>
                  <a:schemeClr val="tx1"/>
                </a:solidFill>
              </a:rPr>
              <a:t>Please review the copy of the HBH discharge and transition plan: </a:t>
            </a:r>
            <a:r>
              <a:rPr lang="en-US" sz="2400" dirty="0">
                <a:solidFill>
                  <a:schemeClr val="tx1"/>
                </a:solidFill>
                <a:hlinkClick r:id="rId4"/>
              </a:rPr>
              <a:t>Discharge and Transition.pdf</a:t>
            </a:r>
            <a:r>
              <a:rPr lang="en-US" sz="2400" dirty="0">
                <a:solidFill>
                  <a:schemeClr val="tx1"/>
                </a:solidFill>
              </a:rPr>
              <a:t> </a:t>
            </a:r>
          </a:p>
        </p:txBody>
      </p:sp>
      <p:sp>
        <p:nvSpPr>
          <p:cNvPr id="3" name="Text Placeholder 2"/>
          <p:cNvSpPr>
            <a:spLocks noGrp="1"/>
          </p:cNvSpPr>
          <p:nvPr>
            <p:ph type="body" sz="half" idx="2"/>
          </p:nvPr>
        </p:nvSpPr>
        <p:spPr>
          <a:xfrm>
            <a:off x="3810000" y="5479722"/>
            <a:ext cx="4227544" cy="841539"/>
          </a:xfrm>
          <a:ln/>
        </p:spPr>
        <p:txBody>
          <a:bodyPr>
            <a:noAutofit/>
          </a:bodyPr>
          <a:lstStyle/>
          <a:p>
            <a:pPr eaLnBrk="1" fontAlgn="auto" hangingPunct="1">
              <a:buFont typeface="Wingdings"/>
              <a:buNone/>
              <a:defRPr/>
            </a:pPr>
            <a:r>
              <a:rPr lang="en-US" sz="1200" dirty="0">
                <a:solidFill>
                  <a:schemeClr val="bg2"/>
                </a:solidFill>
                <a:latin typeface="+mn-lt"/>
              </a:rPr>
              <a:t>“Innumerable confusions and a feeling of despair invariably emerge in periods of great technological and cultural transition.”</a:t>
            </a:r>
          </a:p>
          <a:p>
            <a:pPr eaLnBrk="1" fontAlgn="auto" hangingPunct="1">
              <a:buFont typeface="Wingdings"/>
              <a:buNone/>
              <a:defRPr/>
            </a:pPr>
            <a:r>
              <a:rPr lang="en-US" sz="1200" dirty="0">
                <a:solidFill>
                  <a:schemeClr val="bg2"/>
                </a:solidFill>
                <a:latin typeface="+mn-lt"/>
              </a:rPr>
              <a:t>Marshall McLuhan</a:t>
            </a:r>
          </a:p>
          <a:p>
            <a:pPr eaLnBrk="1" fontAlgn="auto" hangingPunct="1">
              <a:buFont typeface="Wingdings"/>
              <a:buNone/>
              <a:defRPr/>
            </a:pPr>
            <a:r>
              <a:rPr lang="en-US" sz="1200" dirty="0">
                <a:solidFill>
                  <a:schemeClr val="bg2"/>
                </a:solidFill>
                <a:latin typeface="+mn-lt"/>
              </a:rPr>
              <a:t> </a:t>
            </a:r>
          </a:p>
          <a:p>
            <a:pPr eaLnBrk="1" fontAlgn="auto" hangingPunct="1">
              <a:buFont typeface="Wingdings"/>
              <a:buNone/>
              <a:defRPr/>
            </a:pPr>
            <a:endParaRPr lang="en-US" sz="1200" dirty="0">
              <a:solidFill>
                <a:schemeClr val="bg2"/>
              </a:solidFill>
              <a:latin typeface="+mn-lt"/>
            </a:endParaRPr>
          </a:p>
        </p:txBody>
      </p:sp>
      <p:sp>
        <p:nvSpPr>
          <p:cNvPr id="5" name="Slide Number Placeholder 4"/>
          <p:cNvSpPr>
            <a:spLocks noGrp="1"/>
          </p:cNvSpPr>
          <p:nvPr>
            <p:ph type="sldNum" sz="quarter" idx="12"/>
          </p:nvPr>
        </p:nvSpPr>
        <p:spPr/>
        <p:txBody>
          <a:bodyPr/>
          <a:lstStyle/>
          <a:p>
            <a:pPr>
              <a:defRPr/>
            </a:pPr>
            <a:fld id="{0F1E5790-C87E-4099-9B09-1CFA29DAF254}" type="slidenum">
              <a:rPr lang="en-US" smtClean="0"/>
              <a:pPr>
                <a:defRPr/>
              </a:pPr>
              <a:t>32</a:t>
            </a:fld>
            <a:endParaRPr 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122089-3CB8-4458-9B3F-1279CD1F6A54}" type="slidenum">
              <a:rPr lang="en-US" smtClean="0"/>
              <a:pPr>
                <a:defRPr/>
              </a:pPr>
              <a:t>33</a:t>
            </a:fld>
            <a:endParaRPr lang="en-US"/>
          </a:p>
        </p:txBody>
      </p:sp>
      <p:sp>
        <p:nvSpPr>
          <p:cNvPr id="2" name="Title 1"/>
          <p:cNvSpPr>
            <a:spLocks noGrp="1"/>
          </p:cNvSpPr>
          <p:nvPr>
            <p:ph type="title" idx="4294967295"/>
          </p:nvPr>
        </p:nvSpPr>
        <p:spPr>
          <a:xfrm>
            <a:off x="457200" y="838200"/>
            <a:ext cx="8382000" cy="641350"/>
          </a:xfrm>
        </p:spPr>
        <p:txBody>
          <a:bodyPr>
            <a:normAutofit fontScale="90000"/>
          </a:bodyPr>
          <a:lstStyle/>
          <a:p>
            <a:pPr algn="ctr" eaLnBrk="1" fontAlgn="auto" hangingPunct="1">
              <a:spcAft>
                <a:spcPts val="0"/>
              </a:spcAft>
              <a:defRPr/>
            </a:pPr>
            <a:br>
              <a:rPr lang="en-US" dirty="0">
                <a:solidFill>
                  <a:schemeClr val="accent1"/>
                </a:solidFill>
                <a:latin typeface="+mn-lt"/>
              </a:rPr>
            </a:br>
            <a:r>
              <a:rPr lang="en-US" sz="1800" dirty="0">
                <a:solidFill>
                  <a:schemeClr val="accent1"/>
                </a:solidFill>
                <a:latin typeface="+mn-lt"/>
              </a:rPr>
              <a:t>September 12, 2011|By Jeannine Stein, Los Angeles Times / For the Booster Shots blog:</a:t>
            </a:r>
          </a:p>
        </p:txBody>
      </p:sp>
      <p:sp>
        <p:nvSpPr>
          <p:cNvPr id="4" name="Content Placeholder 3"/>
          <p:cNvSpPr>
            <a:spLocks noGrp="1"/>
          </p:cNvSpPr>
          <p:nvPr>
            <p:ph idx="4294967295"/>
          </p:nvPr>
        </p:nvSpPr>
        <p:spPr>
          <a:xfrm>
            <a:off x="485775" y="1676400"/>
            <a:ext cx="8229600" cy="4572000"/>
          </a:xfrm>
        </p:spPr>
        <p:txBody>
          <a:bodyPr>
            <a:noAutofit/>
          </a:bodyPr>
          <a:lstStyle/>
          <a:p>
            <a:pPr marL="320040" indent="-320040" eaLnBrk="1" fontAlgn="auto" hangingPunct="1">
              <a:spcAft>
                <a:spcPts val="0"/>
              </a:spcAft>
              <a:buFont typeface="Wingdings"/>
              <a:buNone/>
              <a:defRPr/>
            </a:pPr>
            <a:r>
              <a:rPr lang="en-US" dirty="0">
                <a:solidFill>
                  <a:schemeClr val="tx1"/>
                </a:solidFill>
                <a:latin typeface="+mn-lt"/>
              </a:rPr>
              <a:t>	People suffering from depression may not bring it up with their doctor for several reasons, a study finds. The most common one? They're afraid of getting a recommendation for antidepressants.</a:t>
            </a:r>
          </a:p>
          <a:p>
            <a:pPr marL="320040" indent="-320040" eaLnBrk="1" fontAlgn="auto" hangingPunct="1">
              <a:spcAft>
                <a:spcPts val="0"/>
              </a:spcAft>
              <a:buFont typeface="Wingdings"/>
              <a:buNone/>
              <a:defRPr/>
            </a:pPr>
            <a:r>
              <a:rPr lang="en-US" dirty="0">
                <a:solidFill>
                  <a:schemeClr val="tx1"/>
                </a:solidFill>
                <a:latin typeface="+mn-lt"/>
              </a:rPr>
              <a:t> 	Those findings are featured in a study released in the journal Annals of Family Medicine. In it, researchers surveyed 1,054 adults about why they wouldn't tell their primary care physician about depression symptoms, as well as their beliefs about the mental disorder. Depression symptoms, the study authors note, are underreported.</a:t>
            </a:r>
          </a:p>
          <a:p>
            <a:pPr marL="320040" indent="-320040" eaLnBrk="1" fontAlgn="auto" hangingPunct="1">
              <a:spcAft>
                <a:spcPts val="0"/>
              </a:spcAft>
              <a:buFont typeface="Wingdings"/>
              <a:buNone/>
              <a:defRPr/>
            </a:pPr>
            <a:r>
              <a:rPr lang="en-US" dirty="0">
                <a:solidFill>
                  <a:schemeClr val="tx1"/>
                </a:solidFill>
                <a:latin typeface="+mn-lt"/>
              </a:rPr>
              <a:t> 	 </a:t>
            </a:r>
          </a:p>
          <a:p>
            <a:pPr marL="320040" indent="-320040" eaLnBrk="1" fontAlgn="auto" hangingPunct="1">
              <a:spcAft>
                <a:spcPts val="0"/>
              </a:spcAft>
              <a:buFont typeface="Wingdings"/>
              <a:buChar char=""/>
              <a:defRPr/>
            </a:pPr>
            <a:endParaRPr lang="en-US" dirty="0">
              <a:solidFill>
                <a:schemeClr val="tx1"/>
              </a:solidFill>
              <a:latin typeface="+mn-lt"/>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153400" cy="4801314"/>
          </a:xfrm>
          <a:prstGeom prst="rect">
            <a:avLst/>
          </a:prstGeom>
        </p:spPr>
        <p:txBody>
          <a:bodyPr wrap="square">
            <a:spAutoFit/>
          </a:bodyPr>
          <a:lstStyle/>
          <a:p>
            <a:pPr marL="320040" indent="-320040" eaLnBrk="1" fontAlgn="auto" hangingPunct="1">
              <a:spcAft>
                <a:spcPts val="0"/>
              </a:spcAft>
              <a:buFont typeface="Wingdings"/>
              <a:buNone/>
              <a:defRPr/>
            </a:pPr>
            <a:r>
              <a:rPr lang="en-US" dirty="0">
                <a:latin typeface="+mn-lt"/>
              </a:rPr>
              <a:t> 	Among the participants, 43% reported one or more reasons why they wouldn't discuss symptoms with a doctor. The most common obstacles to not reporting symptoms were the prospect of being put on medication, the belief that it's not the doctor's job to handle emotional issues and worries over medical record privacy. At least 10% of the participants said that fear of being referred to a counselor or psychiatrist and being branded a psychiatric patient were stumbling blocks.</a:t>
            </a:r>
          </a:p>
          <a:p>
            <a:pPr marL="320040" indent="-320040" eaLnBrk="1" fontAlgn="auto" hangingPunct="1">
              <a:spcAft>
                <a:spcPts val="0"/>
              </a:spcAft>
              <a:buFont typeface="Wingdings"/>
              <a:buNone/>
              <a:defRPr/>
            </a:pPr>
            <a:r>
              <a:rPr lang="en-US" dirty="0">
                <a:latin typeface="+mn-lt"/>
              </a:rPr>
              <a:t> 	Those who had more barriers to talking to their doctors about depression had some things in common: They were likely to be female, Hispanic, with less education and lower income. Other factors included the severity of depression symptoms, having no family history of depression, thinking depression is stigmatizing, and believing that people should be able to control their depression. </a:t>
            </a:r>
          </a:p>
          <a:p>
            <a:pPr marL="320040" indent="-320040" eaLnBrk="1" fontAlgn="auto" hangingPunct="1">
              <a:spcAft>
                <a:spcPts val="0"/>
              </a:spcAft>
              <a:buFont typeface="Wingdings"/>
              <a:buNone/>
              <a:defRPr/>
            </a:pPr>
            <a:r>
              <a:rPr lang="en-US" dirty="0">
                <a:latin typeface="+mn-lt"/>
              </a:rPr>
              <a:t>	"Ironically," the authors wrote, "those who most subscribed to potential reasons for not talking to a primary care physician about their depression tended to be those who had the greatest potential to benefit from such conversations--individuals with moderate to severe depressive symptoms."</a:t>
            </a:r>
          </a:p>
          <a:p>
            <a:pPr marL="320040" indent="-320040" eaLnBrk="1" fontAlgn="auto" hangingPunct="1">
              <a:spcAft>
                <a:spcPts val="0"/>
              </a:spcAft>
              <a:buFont typeface="Wingdings"/>
              <a:buNone/>
              <a:defRPr/>
            </a:pPr>
            <a:r>
              <a:rPr lang="en-US" dirty="0">
                <a:latin typeface="+mn-lt"/>
              </a:rPr>
              <a:t> </a:t>
            </a:r>
          </a:p>
        </p:txBody>
      </p:sp>
      <p:sp>
        <p:nvSpPr>
          <p:cNvPr id="2" name="Slide Number Placeholder 1"/>
          <p:cNvSpPr>
            <a:spLocks noGrp="1"/>
          </p:cNvSpPr>
          <p:nvPr>
            <p:ph type="sldNum" sz="quarter" idx="12"/>
          </p:nvPr>
        </p:nvSpPr>
        <p:spPr/>
        <p:txBody>
          <a:bodyPr/>
          <a:lstStyle/>
          <a:p>
            <a:pPr>
              <a:defRPr/>
            </a:pPr>
            <a:fld id="{89122089-3CB8-4458-9B3F-1279CD1F6A54}" type="slidenum">
              <a:rPr lang="en-US" smtClean="0"/>
              <a:pPr>
                <a:defRPr/>
              </a:pPr>
              <a:t>34</a:t>
            </a:fld>
            <a:endParaRPr lang="en-US"/>
          </a:p>
        </p:txBody>
      </p:sp>
    </p:spTree>
    <p:custDataLst>
      <p:tags r:id="rId1"/>
    </p:custDataLst>
    <p:extLst>
      <p:ext uri="{BB962C8B-B14F-4D97-AF65-F5344CB8AC3E}">
        <p14:creationId xmlns:p14="http://schemas.microsoft.com/office/powerpoint/2010/main" val="3043632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58225"/>
            <a:ext cx="7315200" cy="523220"/>
          </a:xfrm>
          <a:prstGeom prst="rect">
            <a:avLst/>
          </a:prstGeom>
          <a:noFill/>
        </p:spPr>
        <p:txBody>
          <a:bodyPr wrap="square" rtlCol="0">
            <a:spAutoFit/>
          </a:bodyPr>
          <a:lstStyle/>
          <a:p>
            <a:r>
              <a:rPr lang="en-US" sz="2800" dirty="0">
                <a:solidFill>
                  <a:schemeClr val="accent1">
                    <a:lumMod val="75000"/>
                  </a:schemeClr>
                </a:solidFill>
              </a:rPr>
              <a:t>Limited English Proficiency (LEP)</a:t>
            </a:r>
          </a:p>
        </p:txBody>
      </p:sp>
      <p:sp>
        <p:nvSpPr>
          <p:cNvPr id="4" name="TextBox 3"/>
          <p:cNvSpPr txBox="1"/>
          <p:nvPr/>
        </p:nvSpPr>
        <p:spPr>
          <a:xfrm>
            <a:off x="780272" y="1143000"/>
            <a:ext cx="7543800" cy="1200329"/>
          </a:xfrm>
          <a:prstGeom prst="rect">
            <a:avLst/>
          </a:prstGeom>
          <a:noFill/>
        </p:spPr>
        <p:txBody>
          <a:bodyPr wrap="square" rtlCol="0">
            <a:spAutoFit/>
          </a:bodyPr>
          <a:lstStyle/>
          <a:p>
            <a:r>
              <a:rPr lang="en-US" dirty="0"/>
              <a:t>Limited English Proficiency or, “LEP” is defined as the inability to speak, read, write or understand English at a level that allows effective interaction with Community Mental Health staff.</a:t>
            </a:r>
          </a:p>
          <a:p>
            <a:endParaRPr lang="en-US" dirty="0"/>
          </a:p>
        </p:txBody>
      </p:sp>
      <p:sp>
        <p:nvSpPr>
          <p:cNvPr id="5" name="TextBox 4"/>
          <p:cNvSpPr txBox="1"/>
          <p:nvPr/>
        </p:nvSpPr>
        <p:spPr>
          <a:xfrm>
            <a:off x="533400" y="2168380"/>
            <a:ext cx="8037544" cy="3970318"/>
          </a:xfrm>
          <a:prstGeom prst="rect">
            <a:avLst/>
          </a:prstGeom>
          <a:noFill/>
        </p:spPr>
        <p:txBody>
          <a:bodyPr wrap="square" rtlCol="0">
            <a:spAutoFit/>
          </a:bodyPr>
          <a:lstStyle/>
          <a:p>
            <a:r>
              <a:rPr lang="en-US" dirty="0">
                <a:solidFill>
                  <a:schemeClr val="accent1">
                    <a:lumMod val="75000"/>
                  </a:schemeClr>
                </a:solidFill>
              </a:rPr>
              <a:t>Important Points-</a:t>
            </a:r>
          </a:p>
          <a:p>
            <a:pPr marL="285750" indent="-285750">
              <a:buFont typeface="Arial" panose="020B0604020202020204" pitchFamily="34" charset="0"/>
              <a:buChar char="•"/>
            </a:pPr>
            <a:r>
              <a:rPr lang="en-US" dirty="0"/>
              <a:t>Treat every consumer as a consumer, regardless of his/her ability to speak English.</a:t>
            </a:r>
          </a:p>
          <a:p>
            <a:pPr marL="285750" indent="-285750">
              <a:buFont typeface="Arial" panose="020B0604020202020204" pitchFamily="34" charset="0"/>
              <a:buChar char="•"/>
            </a:pPr>
            <a:r>
              <a:rPr lang="en-US" dirty="0"/>
              <a:t>Discrimination does not need to be intentional to be illegal. Agencies have a clear legal obligation to avoid it.</a:t>
            </a:r>
          </a:p>
          <a:p>
            <a:pPr marL="285750" indent="-285750">
              <a:buFont typeface="Arial" panose="020B0604020202020204" pitchFamily="34" charset="0"/>
              <a:buChar char="•"/>
            </a:pPr>
            <a:r>
              <a:rPr lang="en-US" dirty="0"/>
              <a:t>LEP compliance is a legal obligation based on a history of several laws, regulations and court decisions. </a:t>
            </a:r>
          </a:p>
          <a:p>
            <a:pPr marL="285750" indent="-285750">
              <a:buFont typeface="Arial" panose="020B0604020202020204" pitchFamily="34" charset="0"/>
              <a:buChar char="•"/>
            </a:pPr>
            <a:r>
              <a:rPr lang="en-US" dirty="0"/>
              <a:t>Title VI of the Civil Rights ACT of 1964 requires that no person shall be subjected to discrimination based on race, color or national origin under any program or activity that receives federal financial assistance.</a:t>
            </a:r>
          </a:p>
          <a:p>
            <a:pPr marL="285750" indent="-285750">
              <a:buFont typeface="Arial" panose="020B0604020202020204" pitchFamily="34" charset="0"/>
              <a:buChar char="•"/>
            </a:pPr>
            <a:r>
              <a:rPr lang="en-US" dirty="0"/>
              <a:t>The courts have determined that discriminating against a person based on language is the same as discriminating against them based on nationality. We receive federal financial assistance; therefore, we are bound by the LEP standards.</a:t>
            </a:r>
          </a:p>
        </p:txBody>
      </p:sp>
      <p:sp>
        <p:nvSpPr>
          <p:cNvPr id="6" name="Slide Number Placeholder 5"/>
          <p:cNvSpPr>
            <a:spLocks noGrp="1"/>
          </p:cNvSpPr>
          <p:nvPr>
            <p:ph type="sldNum" sz="quarter" idx="12"/>
          </p:nvPr>
        </p:nvSpPr>
        <p:spPr/>
        <p:txBody>
          <a:bodyPr/>
          <a:lstStyle/>
          <a:p>
            <a:pPr>
              <a:defRPr/>
            </a:pPr>
            <a:fld id="{89122089-3CB8-4458-9B3F-1279CD1F6A54}" type="slidenum">
              <a:rPr lang="en-US" smtClean="0"/>
              <a:pPr>
                <a:defRPr/>
              </a:pPr>
              <a:t>35</a:t>
            </a:fld>
            <a:endParaRPr lang="en-US"/>
          </a:p>
        </p:txBody>
      </p:sp>
    </p:spTree>
    <p:extLst>
      <p:ext uri="{BB962C8B-B14F-4D97-AF65-F5344CB8AC3E}">
        <p14:creationId xmlns:p14="http://schemas.microsoft.com/office/powerpoint/2010/main" val="3754179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070988"/>
            <a:ext cx="7024744" cy="722864"/>
          </a:xfrm>
        </p:spPr>
        <p:txBody>
          <a:bodyPr>
            <a:normAutofit/>
          </a:bodyPr>
          <a:lstStyle/>
          <a:p>
            <a:r>
              <a:rPr lang="en-US" sz="3200" dirty="0"/>
              <a:t>Legal Basis for LEP</a:t>
            </a:r>
          </a:p>
        </p:txBody>
      </p:sp>
      <p:sp>
        <p:nvSpPr>
          <p:cNvPr id="5" name="Content Placeholder 4"/>
          <p:cNvSpPr>
            <a:spLocks noGrp="1"/>
          </p:cNvSpPr>
          <p:nvPr>
            <p:ph sz="half" idx="1"/>
          </p:nvPr>
        </p:nvSpPr>
        <p:spPr>
          <a:xfrm>
            <a:off x="457200" y="1581482"/>
            <a:ext cx="8229600" cy="4590717"/>
          </a:xfrm>
        </p:spPr>
        <p:txBody>
          <a:bodyPr>
            <a:normAutofit/>
          </a:bodyPr>
          <a:lstStyle/>
          <a:p>
            <a:pPr marL="0" indent="0">
              <a:buNone/>
            </a:pPr>
            <a:r>
              <a:rPr lang="en-US" sz="2000" dirty="0">
                <a:solidFill>
                  <a:schemeClr val="tx1"/>
                </a:solidFill>
              </a:rPr>
              <a:t>The Americans with Disabilities Act (ADA) provides the legal basis for LEP standards applying to those with poor eyesight or hearing impairments. Additionally, many other federal laws recognize the need for language assistance such as the:</a:t>
            </a:r>
          </a:p>
          <a:p>
            <a:pPr lvl="2">
              <a:buFont typeface="Wingdings" panose="05000000000000000000" pitchFamily="2" charset="2"/>
              <a:buChar char="§"/>
            </a:pPr>
            <a:r>
              <a:rPr lang="en-US" sz="1800" dirty="0">
                <a:solidFill>
                  <a:schemeClr val="tx1"/>
                </a:solidFill>
              </a:rPr>
              <a:t>Older Americans Act</a:t>
            </a:r>
          </a:p>
          <a:p>
            <a:pPr lvl="2">
              <a:buFont typeface="Wingdings" panose="05000000000000000000" pitchFamily="2" charset="2"/>
              <a:buChar char="§"/>
            </a:pPr>
            <a:r>
              <a:rPr lang="en-US" sz="1800" dirty="0">
                <a:solidFill>
                  <a:schemeClr val="tx1"/>
                </a:solidFill>
              </a:rPr>
              <a:t>Substance Abuse and Mental Health Administration Reorganization Act</a:t>
            </a:r>
          </a:p>
          <a:p>
            <a:pPr lvl="2">
              <a:buFont typeface="Wingdings" panose="05000000000000000000" pitchFamily="2" charset="2"/>
              <a:buChar char="§"/>
            </a:pPr>
            <a:r>
              <a:rPr lang="en-US" sz="1800" dirty="0">
                <a:solidFill>
                  <a:schemeClr val="tx1"/>
                </a:solidFill>
              </a:rPr>
              <a:t>Rehabilitation Act of 1973</a:t>
            </a:r>
          </a:p>
          <a:p>
            <a:pPr marL="971550" lvl="2" indent="-285750">
              <a:buFont typeface="Wingdings" panose="05000000000000000000" pitchFamily="2" charset="2"/>
              <a:buChar char="§"/>
            </a:pPr>
            <a:r>
              <a:rPr lang="en-US" sz="1800" dirty="0">
                <a:solidFill>
                  <a:schemeClr val="tx1"/>
                </a:solidFill>
              </a:rPr>
              <a:t>Our responsibilities are further clarified by a wide variety of federal regulations including the Center for Medicare and Medicaid Services. </a:t>
            </a:r>
          </a:p>
        </p:txBody>
      </p:sp>
      <p:sp>
        <p:nvSpPr>
          <p:cNvPr id="4" name="Slide Number Placeholder 3"/>
          <p:cNvSpPr>
            <a:spLocks noGrp="1"/>
          </p:cNvSpPr>
          <p:nvPr>
            <p:ph type="sldNum" sz="quarter" idx="12"/>
          </p:nvPr>
        </p:nvSpPr>
        <p:spPr/>
        <p:txBody>
          <a:bodyPr/>
          <a:lstStyle/>
          <a:p>
            <a:pPr>
              <a:defRPr/>
            </a:pPr>
            <a:fld id="{0E784826-2B7C-4006-9603-C1620C69BA0F}" type="slidenum">
              <a:rPr lang="en-US" smtClean="0"/>
              <a:pPr>
                <a:defRPr/>
              </a:pPr>
              <a:t>36</a:t>
            </a:fld>
            <a:endParaRPr lang="en-US"/>
          </a:p>
        </p:txBody>
      </p:sp>
    </p:spTree>
    <p:extLst>
      <p:ext uri="{BB962C8B-B14F-4D97-AF65-F5344CB8AC3E}">
        <p14:creationId xmlns:p14="http://schemas.microsoft.com/office/powerpoint/2010/main" val="3026393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7024744" cy="722864"/>
          </a:xfrm>
        </p:spPr>
        <p:txBody>
          <a:bodyPr>
            <a:normAutofit/>
          </a:bodyPr>
          <a:lstStyle/>
          <a:p>
            <a:r>
              <a:rPr lang="en-US" sz="3200" dirty="0"/>
              <a:t>Legal Basis cont..</a:t>
            </a:r>
          </a:p>
        </p:txBody>
      </p:sp>
      <p:sp>
        <p:nvSpPr>
          <p:cNvPr id="6" name="Content Placeholder 5"/>
          <p:cNvSpPr>
            <a:spLocks noGrp="1"/>
          </p:cNvSpPr>
          <p:nvPr>
            <p:ph idx="1"/>
          </p:nvPr>
        </p:nvSpPr>
        <p:spPr>
          <a:xfrm>
            <a:off x="457200" y="2228003"/>
            <a:ext cx="8229600" cy="3630795"/>
          </a:xfrm>
        </p:spPr>
        <p:txBody>
          <a:bodyPr>
            <a:noAutofit/>
          </a:bodyPr>
          <a:lstStyle/>
          <a:p>
            <a:pPr>
              <a:buFont typeface="Wingdings" panose="05000000000000000000" pitchFamily="2" charset="2"/>
              <a:buChar char="§"/>
            </a:pPr>
            <a:r>
              <a:rPr lang="en-US" sz="2400" dirty="0">
                <a:solidFill>
                  <a:schemeClr val="tx1"/>
                </a:solidFill>
              </a:rPr>
              <a:t>Provide language assistance at </a:t>
            </a:r>
            <a:r>
              <a:rPr lang="en-US" sz="2400" u="sng" dirty="0">
                <a:solidFill>
                  <a:schemeClr val="tx1"/>
                </a:solidFill>
              </a:rPr>
              <a:t>no cost </a:t>
            </a:r>
            <a:r>
              <a:rPr lang="en-US" sz="2400" dirty="0">
                <a:solidFill>
                  <a:schemeClr val="tx1"/>
                </a:solidFill>
              </a:rPr>
              <a:t>to LEP persons. </a:t>
            </a:r>
          </a:p>
          <a:p>
            <a:pPr>
              <a:buFont typeface="Wingdings" panose="05000000000000000000" pitchFamily="2" charset="2"/>
              <a:buChar char="§"/>
            </a:pPr>
            <a:r>
              <a:rPr lang="en-US" sz="2400" dirty="0">
                <a:solidFill>
                  <a:schemeClr val="tx1"/>
                </a:solidFill>
              </a:rPr>
              <a:t>Do not suggest, expect, or allow minors, other consumers, or relatives to act as an interpreter-even to make an appointment unless consent was given by the consumer.</a:t>
            </a:r>
          </a:p>
          <a:p>
            <a:pPr>
              <a:buFont typeface="Wingdings" panose="05000000000000000000" pitchFamily="2" charset="2"/>
              <a:buChar char="§"/>
            </a:pPr>
            <a:r>
              <a:rPr lang="en-US" sz="2400" dirty="0">
                <a:solidFill>
                  <a:schemeClr val="tx1"/>
                </a:solidFill>
              </a:rPr>
              <a:t>Exception- the exception to this rule is in case of an emergency. </a:t>
            </a:r>
          </a:p>
        </p:txBody>
      </p:sp>
      <p:sp>
        <p:nvSpPr>
          <p:cNvPr id="2" name="Slide Number Placeholder 1"/>
          <p:cNvSpPr>
            <a:spLocks noGrp="1"/>
          </p:cNvSpPr>
          <p:nvPr>
            <p:ph type="sldNum" sz="quarter" idx="12"/>
          </p:nvPr>
        </p:nvSpPr>
        <p:spPr/>
        <p:txBody>
          <a:bodyPr/>
          <a:lstStyle/>
          <a:p>
            <a:pPr>
              <a:defRPr/>
            </a:pPr>
            <a:fld id="{E23206EC-8309-48D2-8EC4-1EFE2C282F71}" type="slidenum">
              <a:rPr lang="en-US" smtClean="0"/>
              <a:pPr>
                <a:defRPr/>
              </a:pPr>
              <a:t>37</a:t>
            </a:fld>
            <a:endParaRPr lang="en-US"/>
          </a:p>
        </p:txBody>
      </p:sp>
    </p:spTree>
    <p:extLst>
      <p:ext uri="{BB962C8B-B14F-4D97-AF65-F5344CB8AC3E}">
        <p14:creationId xmlns:p14="http://schemas.microsoft.com/office/powerpoint/2010/main" val="466838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999202"/>
            <a:ext cx="7024744" cy="722864"/>
          </a:xfrm>
        </p:spPr>
        <p:txBody>
          <a:bodyPr>
            <a:normAutofit/>
          </a:bodyPr>
          <a:lstStyle/>
          <a:p>
            <a:r>
              <a:rPr lang="en-US" sz="3200" dirty="0"/>
              <a:t>Document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solidFill>
                  <a:schemeClr val="tx1"/>
                </a:solidFill>
              </a:rPr>
              <a:t>Clearly document any assistance when you believe that circumstances warrant use of an interpreter.</a:t>
            </a:r>
          </a:p>
          <a:p>
            <a:pPr>
              <a:buFont typeface="Wingdings" panose="05000000000000000000" pitchFamily="2" charset="2"/>
              <a:buChar char="§"/>
            </a:pPr>
            <a:r>
              <a:rPr lang="en-US" sz="2400" dirty="0">
                <a:solidFill>
                  <a:schemeClr val="tx1"/>
                </a:solidFill>
              </a:rPr>
              <a:t>Document every occasion when a friend or family member of the consumer is used as an interpreter. Did the consumer make the decision, after being clearly informed that they have a </a:t>
            </a:r>
            <a:r>
              <a:rPr lang="en-US" sz="2400" i="1" dirty="0">
                <a:solidFill>
                  <a:schemeClr val="tx1"/>
                </a:solidFill>
              </a:rPr>
              <a:t>right</a:t>
            </a:r>
            <a:r>
              <a:rPr lang="en-US" sz="2400" dirty="0">
                <a:solidFill>
                  <a:schemeClr val="tx1"/>
                </a:solidFill>
              </a:rPr>
              <a:t> to </a:t>
            </a:r>
            <a:r>
              <a:rPr lang="en-US" sz="2400" u="sng" dirty="0">
                <a:solidFill>
                  <a:schemeClr val="tx1"/>
                </a:solidFill>
              </a:rPr>
              <a:t>FREE</a:t>
            </a:r>
            <a:r>
              <a:rPr lang="en-US" sz="2400" dirty="0">
                <a:solidFill>
                  <a:schemeClr val="tx1"/>
                </a:solidFill>
              </a:rPr>
              <a:t> language assistance?</a:t>
            </a:r>
          </a:p>
        </p:txBody>
      </p:sp>
      <p:sp>
        <p:nvSpPr>
          <p:cNvPr id="5" name="Slide Number Placeholder 4"/>
          <p:cNvSpPr>
            <a:spLocks noGrp="1"/>
          </p:cNvSpPr>
          <p:nvPr>
            <p:ph type="sldNum" sz="quarter" idx="12"/>
          </p:nvPr>
        </p:nvSpPr>
        <p:spPr/>
        <p:txBody>
          <a:bodyPr/>
          <a:lstStyle/>
          <a:p>
            <a:pPr>
              <a:defRPr/>
            </a:pPr>
            <a:fld id="{E23206EC-8309-48D2-8EC4-1EFE2C282F71}" type="slidenum">
              <a:rPr lang="en-US" smtClean="0"/>
              <a:pPr>
                <a:defRPr/>
              </a:pPr>
              <a:t>38</a:t>
            </a:fld>
            <a:endParaRPr lang="en-US"/>
          </a:p>
        </p:txBody>
      </p:sp>
    </p:spTree>
    <p:extLst>
      <p:ext uri="{BB962C8B-B14F-4D97-AF65-F5344CB8AC3E}">
        <p14:creationId xmlns:p14="http://schemas.microsoft.com/office/powerpoint/2010/main" val="445681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5181600" cy="523220"/>
          </a:xfrm>
          <a:prstGeom prst="rect">
            <a:avLst/>
          </a:prstGeom>
          <a:noFill/>
        </p:spPr>
        <p:txBody>
          <a:bodyPr wrap="square" rtlCol="0">
            <a:spAutoFit/>
          </a:bodyPr>
          <a:lstStyle/>
          <a:p>
            <a:r>
              <a:rPr lang="en-US" sz="2800" dirty="0">
                <a:solidFill>
                  <a:schemeClr val="accent1"/>
                </a:solidFill>
              </a:rPr>
              <a:t>LANGUAGE ASSISTANCE</a:t>
            </a:r>
          </a:p>
        </p:txBody>
      </p:sp>
      <p:sp>
        <p:nvSpPr>
          <p:cNvPr id="5" name="TextBox 4"/>
          <p:cNvSpPr txBox="1"/>
          <p:nvPr/>
        </p:nvSpPr>
        <p:spPr>
          <a:xfrm>
            <a:off x="685800" y="1600200"/>
            <a:ext cx="8001000" cy="3785652"/>
          </a:xfrm>
          <a:prstGeom prst="rect">
            <a:avLst/>
          </a:prstGeom>
          <a:noFill/>
        </p:spPr>
        <p:txBody>
          <a:bodyPr wrap="square" rtlCol="0">
            <a:spAutoFit/>
          </a:bodyPr>
          <a:lstStyle/>
          <a:p>
            <a:r>
              <a:rPr lang="en-US" sz="2000" dirty="0"/>
              <a:t>People whose primary language is not English and have limited ability to understand, speak, read and write English have the right to receive benefits and treatment in their language of preference at no cost to them. </a:t>
            </a:r>
          </a:p>
          <a:p>
            <a:endParaRPr lang="en-US" sz="2000" dirty="0"/>
          </a:p>
          <a:p>
            <a:endParaRPr lang="en-US" sz="2000" dirty="0"/>
          </a:p>
          <a:p>
            <a:pPr marL="285750" indent="-285750">
              <a:buFont typeface="Arial" panose="020B0604020202020204" pitchFamily="34" charset="0"/>
              <a:buChar char="•"/>
            </a:pPr>
            <a:r>
              <a:rPr lang="en-US" sz="2000" b="1" dirty="0"/>
              <a:t>Contact Customer Services if you need assistance contacting Language Line Services –</a:t>
            </a:r>
            <a:r>
              <a:rPr lang="en-US" sz="2000" dirty="0"/>
              <a:t> </a:t>
            </a:r>
            <a:r>
              <a:rPr lang="en-US" sz="2000" b="1" dirty="0">
                <a:solidFill>
                  <a:schemeClr val="accent1"/>
                </a:solidFill>
              </a:rPr>
              <a:t>Jenni Sweet- 906-635-3707</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Contact Language Line Services directly by calling</a:t>
            </a:r>
            <a:r>
              <a:rPr lang="en-US" sz="2000" dirty="0"/>
              <a:t>: </a:t>
            </a:r>
            <a:br>
              <a:rPr lang="en-US" sz="2000" dirty="0"/>
            </a:br>
            <a:r>
              <a:rPr lang="en-US" sz="2000" dirty="0">
                <a:solidFill>
                  <a:schemeClr val="accent1"/>
                </a:solidFill>
              </a:rPr>
              <a:t>1-888-808-9008</a:t>
            </a:r>
            <a:r>
              <a:rPr lang="en-US" sz="2000" dirty="0"/>
              <a:t> use pin </a:t>
            </a:r>
            <a:r>
              <a:rPr lang="en-US" sz="2000" dirty="0">
                <a:solidFill>
                  <a:schemeClr val="accent1"/>
                </a:solidFill>
              </a:rPr>
              <a:t>#34242308</a:t>
            </a:r>
            <a:r>
              <a:rPr lang="en-US" sz="2000" dirty="0"/>
              <a:t> and state the language needed. An interpreter will be connected. </a:t>
            </a:r>
          </a:p>
        </p:txBody>
      </p:sp>
      <p:sp>
        <p:nvSpPr>
          <p:cNvPr id="3" name="Slide Number Placeholder 2"/>
          <p:cNvSpPr>
            <a:spLocks noGrp="1"/>
          </p:cNvSpPr>
          <p:nvPr>
            <p:ph type="sldNum" sz="quarter" idx="12"/>
          </p:nvPr>
        </p:nvSpPr>
        <p:spPr/>
        <p:txBody>
          <a:bodyPr/>
          <a:lstStyle/>
          <a:p>
            <a:pPr>
              <a:defRPr/>
            </a:pPr>
            <a:fld id="{89122089-3CB8-4458-9B3F-1279CD1F6A54}" type="slidenum">
              <a:rPr lang="en-US" smtClean="0"/>
              <a:pPr>
                <a:defRPr/>
              </a:pPr>
              <a:t>39</a:t>
            </a:fld>
            <a:endParaRPr lang="en-US"/>
          </a:p>
        </p:txBody>
      </p:sp>
    </p:spTree>
    <p:extLst>
      <p:ext uri="{BB962C8B-B14F-4D97-AF65-F5344CB8AC3E}">
        <p14:creationId xmlns:p14="http://schemas.microsoft.com/office/powerpoint/2010/main" val="87191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47" y="685800"/>
            <a:ext cx="7989752" cy="1083329"/>
          </a:xfrm>
        </p:spPr>
        <p:txBody>
          <a:bodyPr>
            <a:normAutofit/>
          </a:bodyPr>
          <a:lstStyle/>
          <a:p>
            <a:r>
              <a:rPr lang="en-US" sz="3200" dirty="0"/>
              <a:t>How does culture affect care?</a:t>
            </a:r>
          </a:p>
        </p:txBody>
      </p:sp>
      <p:sp>
        <p:nvSpPr>
          <p:cNvPr id="3" name="Content Placeholder 2"/>
          <p:cNvSpPr>
            <a:spLocks noGrp="1"/>
          </p:cNvSpPr>
          <p:nvPr>
            <p:ph idx="1"/>
          </p:nvPr>
        </p:nvSpPr>
        <p:spPr/>
        <p:txBody>
          <a:bodyPr>
            <a:normAutofit/>
          </a:bodyPr>
          <a:lstStyle/>
          <a:p>
            <a:pPr marL="354330" indent="-285750">
              <a:buFont typeface="Wingdings" panose="05000000000000000000" pitchFamily="2" charset="2"/>
              <a:buChar char="§"/>
            </a:pPr>
            <a:r>
              <a:rPr lang="en-US" sz="2400" dirty="0">
                <a:solidFill>
                  <a:schemeClr val="tx1"/>
                </a:solidFill>
              </a:rPr>
              <a:t>Culture affects:</a:t>
            </a:r>
          </a:p>
          <a:p>
            <a:pPr>
              <a:buFont typeface="Wingdings" panose="05000000000000000000" pitchFamily="2" charset="2"/>
              <a:buChar char="§"/>
            </a:pPr>
            <a:r>
              <a:rPr lang="en-US" sz="2400" dirty="0">
                <a:solidFill>
                  <a:schemeClr val="tx1"/>
                </a:solidFill>
              </a:rPr>
              <a:t>Concepts of health and healing</a:t>
            </a:r>
          </a:p>
          <a:p>
            <a:pPr>
              <a:buFont typeface="Wingdings" panose="05000000000000000000" pitchFamily="2" charset="2"/>
              <a:buChar char="§"/>
            </a:pPr>
            <a:r>
              <a:rPr lang="en-US" sz="2400" dirty="0">
                <a:solidFill>
                  <a:schemeClr val="tx1"/>
                </a:solidFill>
              </a:rPr>
              <a:t>Perception of illness, disease and their causes</a:t>
            </a:r>
          </a:p>
          <a:p>
            <a:pPr>
              <a:buFont typeface="Wingdings" panose="05000000000000000000" pitchFamily="2" charset="2"/>
              <a:buChar char="§"/>
            </a:pPr>
            <a:r>
              <a:rPr lang="en-US" sz="2400" dirty="0">
                <a:solidFill>
                  <a:schemeClr val="tx1"/>
                </a:solidFill>
              </a:rPr>
              <a:t>Attitudes towards care providers</a:t>
            </a:r>
          </a:p>
          <a:p>
            <a:pPr>
              <a:buFont typeface="Wingdings" panose="05000000000000000000" pitchFamily="2" charset="2"/>
              <a:buChar char="§"/>
            </a:pPr>
            <a:r>
              <a:rPr lang="en-US" sz="2400" dirty="0">
                <a:solidFill>
                  <a:schemeClr val="tx1"/>
                </a:solidFill>
              </a:rPr>
              <a:t>How symptoms are expressed</a:t>
            </a:r>
          </a:p>
          <a:p>
            <a:pPr marL="354330" indent="-285750">
              <a:buFont typeface="Wingdings" panose="05000000000000000000" pitchFamily="2" charset="2"/>
              <a:buChar char="§"/>
            </a:pPr>
            <a:endParaRPr lang="en-US" sz="2400" dirty="0">
              <a:solidFill>
                <a:schemeClr val="tx1"/>
              </a:solidFill>
            </a:endParaRPr>
          </a:p>
        </p:txBody>
      </p:sp>
      <p:sp>
        <p:nvSpPr>
          <p:cNvPr id="6" name="Slide Number Placeholder 5"/>
          <p:cNvSpPr>
            <a:spLocks noGrp="1"/>
          </p:cNvSpPr>
          <p:nvPr>
            <p:ph type="sldNum" sz="quarter" idx="12"/>
          </p:nvPr>
        </p:nvSpPr>
        <p:spPr/>
        <p:txBody>
          <a:bodyPr/>
          <a:lstStyle/>
          <a:p>
            <a:pPr>
              <a:defRPr/>
            </a:pPr>
            <a:fld id="{E23206EC-8309-48D2-8EC4-1EFE2C282F71}" type="slidenum">
              <a:rPr lang="en-US" smtClean="0"/>
              <a:pPr>
                <a:defRPr/>
              </a:pPr>
              <a:t>4</a:t>
            </a:fld>
            <a:endParaRPr lang="en-US"/>
          </a:p>
        </p:txBody>
      </p:sp>
    </p:spTree>
    <p:extLst>
      <p:ext uri="{BB962C8B-B14F-4D97-AF65-F5344CB8AC3E}">
        <p14:creationId xmlns:p14="http://schemas.microsoft.com/office/powerpoint/2010/main" val="2978900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122089-3CB8-4458-9B3F-1279CD1F6A54}" type="slidenum">
              <a:rPr lang="en-US" smtClean="0"/>
              <a:pPr>
                <a:defRPr/>
              </a:pPr>
              <a:t>40</a:t>
            </a:fld>
            <a:endParaRPr lang="en-US"/>
          </a:p>
        </p:txBody>
      </p:sp>
      <p:sp>
        <p:nvSpPr>
          <p:cNvPr id="31746" name="Title 2"/>
          <p:cNvSpPr>
            <a:spLocks noGrp="1"/>
          </p:cNvSpPr>
          <p:nvPr>
            <p:ph type="title" idx="4294967295"/>
          </p:nvPr>
        </p:nvSpPr>
        <p:spPr>
          <a:xfrm>
            <a:off x="2514600" y="728827"/>
            <a:ext cx="3886200" cy="871538"/>
          </a:xfrm>
        </p:spPr>
        <p:txBody>
          <a:bodyPr>
            <a:normAutofit/>
          </a:bodyPr>
          <a:lstStyle/>
          <a:p>
            <a:pPr algn="ctr" eaLnBrk="1" hangingPunct="1"/>
            <a:r>
              <a:rPr lang="en-US" altLang="en-US" sz="3200" dirty="0">
                <a:solidFill>
                  <a:schemeClr val="accent1"/>
                </a:solidFill>
                <a:latin typeface="+mn-lt"/>
              </a:rPr>
              <a:t>Expect Recovery!</a:t>
            </a:r>
          </a:p>
        </p:txBody>
      </p:sp>
      <p:pic>
        <p:nvPicPr>
          <p:cNvPr id="8" name="Picture Placeholder 7" descr="What a Difference.JPG"/>
          <p:cNvPicPr>
            <a:picLocks noGrp="1" noChangeAspect="1"/>
          </p:cNvPicPr>
          <p:nvPr>
            <p:ph type="pic" idx="4294967295"/>
            <p:custDataLst>
              <p:tags r:id="rId2"/>
            </p:custDataLst>
          </p:nvPr>
        </p:nvPicPr>
        <p:blipFill>
          <a:blip r:embed="rId5"/>
          <a:srcRect t="3445" b="3445"/>
          <a:stretch>
            <a:fillRect/>
          </a:stretch>
        </p:blipFill>
        <p:spPr>
          <a:xfrm>
            <a:off x="1143000" y="2052473"/>
            <a:ext cx="6972300" cy="4114800"/>
          </a:xfrm>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0"/>
            <a:ext cx="155670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Test</a:t>
            </a:r>
          </a:p>
        </p:txBody>
      </p:sp>
      <p:sp>
        <p:nvSpPr>
          <p:cNvPr id="5" name="TextBox 4"/>
          <p:cNvSpPr txBox="1"/>
          <p:nvPr/>
        </p:nvSpPr>
        <p:spPr>
          <a:xfrm>
            <a:off x="874744" y="2438400"/>
            <a:ext cx="7696200" cy="461665"/>
          </a:xfrm>
          <a:prstGeom prst="rect">
            <a:avLst/>
          </a:prstGeom>
          <a:noFill/>
        </p:spPr>
        <p:txBody>
          <a:bodyPr wrap="square" rtlCol="0">
            <a:spAutoFit/>
          </a:bodyPr>
          <a:lstStyle/>
          <a:p>
            <a:r>
              <a:rPr lang="en-US" sz="2400" dirty="0"/>
              <a:t>Upon closing this window, you will be taken to the test. </a:t>
            </a:r>
          </a:p>
        </p:txBody>
      </p:sp>
      <p:sp>
        <p:nvSpPr>
          <p:cNvPr id="2" name="Slide Number Placeholder 1"/>
          <p:cNvSpPr>
            <a:spLocks noGrp="1"/>
          </p:cNvSpPr>
          <p:nvPr>
            <p:ph type="sldNum" sz="quarter" idx="12"/>
          </p:nvPr>
        </p:nvSpPr>
        <p:spPr/>
        <p:txBody>
          <a:bodyPr/>
          <a:lstStyle/>
          <a:p>
            <a:pPr>
              <a:defRPr/>
            </a:pPr>
            <a:fld id="{E23206EC-8309-48D2-8EC4-1EFE2C282F71}" type="slidenum">
              <a:rPr lang="en-US" smtClean="0"/>
              <a:pPr>
                <a:defRPr/>
              </a:pPr>
              <a:t>41</a:t>
            </a:fld>
            <a:endParaRPr 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09600"/>
            <a:ext cx="7991475" cy="685800"/>
          </a:xfrm>
        </p:spPr>
        <p:txBody>
          <a:bodyPr>
            <a:noAutofit/>
          </a:bodyPr>
          <a:lstStyle/>
          <a:p>
            <a:pPr algn="ctr" eaLnBrk="1" hangingPunct="1"/>
            <a:r>
              <a:rPr lang="en-US" altLang="en-US" sz="3200" dirty="0">
                <a:latin typeface="+mn-lt"/>
              </a:rPr>
              <a:t>What is Cultural Competence?</a:t>
            </a:r>
          </a:p>
        </p:txBody>
      </p:sp>
      <p:sp>
        <p:nvSpPr>
          <p:cNvPr id="4" name="Content Placeholder 3"/>
          <p:cNvSpPr>
            <a:spLocks noGrp="1"/>
          </p:cNvSpPr>
          <p:nvPr>
            <p:ph idx="1"/>
          </p:nvPr>
        </p:nvSpPr>
        <p:spPr>
          <a:xfrm>
            <a:off x="447675" y="1066800"/>
            <a:ext cx="8305800" cy="4343400"/>
          </a:xfrm>
        </p:spPr>
        <p:txBody>
          <a:bodyPr>
            <a:normAutofit/>
          </a:bodyPr>
          <a:lstStyle/>
          <a:p>
            <a:pPr eaLnBrk="1" fontAlgn="auto" hangingPunct="1">
              <a:spcAft>
                <a:spcPts val="0"/>
              </a:spcAft>
              <a:buFont typeface="Wingdings" panose="05000000000000000000" pitchFamily="2" charset="2"/>
              <a:buChar char="§"/>
              <a:defRPr/>
            </a:pPr>
            <a:r>
              <a:rPr lang="en-US" dirty="0">
                <a:solidFill>
                  <a:schemeClr val="tx1"/>
                </a:solidFill>
              </a:rPr>
              <a:t>Being aware of and dealing with your own prejudices.</a:t>
            </a:r>
          </a:p>
          <a:p>
            <a:pPr eaLnBrk="1" fontAlgn="auto" hangingPunct="1">
              <a:spcAft>
                <a:spcPts val="0"/>
              </a:spcAft>
              <a:buFont typeface="Wingdings" panose="05000000000000000000" pitchFamily="2" charset="2"/>
              <a:buChar char="§"/>
              <a:defRPr/>
            </a:pPr>
            <a:r>
              <a:rPr lang="en-US" dirty="0">
                <a:solidFill>
                  <a:schemeClr val="tx1"/>
                </a:solidFill>
              </a:rPr>
              <a:t>Acceptance and respect for differences.</a:t>
            </a:r>
          </a:p>
          <a:p>
            <a:pPr eaLnBrk="1" fontAlgn="auto" hangingPunct="1">
              <a:spcAft>
                <a:spcPts val="0"/>
              </a:spcAft>
              <a:buFont typeface="Wingdings" panose="05000000000000000000" pitchFamily="2" charset="2"/>
              <a:buChar char="§"/>
              <a:defRPr/>
            </a:pPr>
            <a:r>
              <a:rPr lang="en-US" dirty="0">
                <a:solidFill>
                  <a:schemeClr val="tx1"/>
                </a:solidFill>
              </a:rPr>
              <a:t>Attention to the dynamics of difference.</a:t>
            </a:r>
          </a:p>
          <a:p>
            <a:pPr eaLnBrk="1" fontAlgn="auto" hangingPunct="1">
              <a:spcAft>
                <a:spcPts val="0"/>
              </a:spcAft>
              <a:buFont typeface="Wingdings" panose="05000000000000000000" pitchFamily="2" charset="2"/>
              <a:buChar char="§"/>
              <a:defRPr/>
            </a:pPr>
            <a:r>
              <a:rPr lang="en-US" dirty="0">
                <a:solidFill>
                  <a:schemeClr val="tx1"/>
                </a:solidFill>
              </a:rPr>
              <a:t>Ongoing development of cultural knowledge.</a:t>
            </a:r>
          </a:p>
          <a:p>
            <a:pPr eaLnBrk="1" fontAlgn="auto" hangingPunct="1">
              <a:spcAft>
                <a:spcPts val="0"/>
              </a:spcAft>
              <a:buFont typeface="Wingdings" panose="05000000000000000000" pitchFamily="2" charset="2"/>
              <a:buChar char="§"/>
              <a:defRPr/>
            </a:pPr>
            <a:r>
              <a:rPr lang="en-US" dirty="0">
                <a:solidFill>
                  <a:schemeClr val="tx1"/>
                </a:solidFill>
              </a:rPr>
              <a:t>Although it is mandated that our agency train on Cultural Competency, this is a philosophy that enhances the services offered by this agency.</a:t>
            </a:r>
          </a:p>
          <a:p>
            <a:pPr eaLnBrk="1" fontAlgn="auto" hangingPunct="1">
              <a:spcAft>
                <a:spcPts val="0"/>
              </a:spcAft>
              <a:buFont typeface="Wingdings" panose="05000000000000000000" pitchFamily="2" charset="2"/>
              <a:buChar char="§"/>
              <a:defRPr/>
            </a:pPr>
            <a:r>
              <a:rPr lang="en-US" dirty="0">
                <a:solidFill>
                  <a:schemeClr val="tx1"/>
                </a:solidFill>
              </a:rPr>
              <a:t>All three mandates mention language as a primary in dealing with our clients. We must pay attention to what we say, how we say it and the meanings of what we say.</a:t>
            </a:r>
          </a:p>
          <a:p>
            <a:pPr eaLnBrk="1" fontAlgn="auto" hangingPunct="1">
              <a:spcAft>
                <a:spcPts val="0"/>
              </a:spcAft>
              <a:buFont typeface="Wingdings" panose="05000000000000000000" pitchFamily="2" charset="2"/>
              <a:buChar char="§"/>
              <a:defRPr/>
            </a:pPr>
            <a:r>
              <a:rPr lang="en-US" dirty="0">
                <a:solidFill>
                  <a:schemeClr val="tx1"/>
                </a:solidFill>
              </a:rPr>
              <a:t>The capability of effectively dealing with people from different cultures.</a:t>
            </a:r>
          </a:p>
        </p:txBody>
      </p:sp>
      <p:sp>
        <p:nvSpPr>
          <p:cNvPr id="12291" name="Text Placeholder 2"/>
          <p:cNvSpPr>
            <a:spLocks noGrp="1"/>
          </p:cNvSpPr>
          <p:nvPr>
            <p:ph type="body" sz="half" idx="2"/>
          </p:nvPr>
        </p:nvSpPr>
        <p:spPr>
          <a:xfrm>
            <a:off x="5410200" y="5410200"/>
            <a:ext cx="3122327" cy="689515"/>
          </a:xfrm>
          <a:ln>
            <a:headEnd/>
            <a:tailEnd/>
          </a:ln>
        </p:spPr>
        <p:txBody>
          <a:bodyPr>
            <a:normAutofit fontScale="62500" lnSpcReduction="20000"/>
          </a:bodyPr>
          <a:lstStyle/>
          <a:p>
            <a:pPr eaLnBrk="1" hangingPunct="1"/>
            <a:r>
              <a:rPr lang="en-US" altLang="en-US" sz="2000" dirty="0">
                <a:solidFill>
                  <a:schemeClr val="bg1">
                    <a:lumMod val="95000"/>
                  </a:schemeClr>
                </a:solidFill>
                <a:latin typeface="+mn-lt"/>
              </a:rPr>
              <a:t>Using appropriate terms can foster positive attitudes about persons with disabilities.</a:t>
            </a:r>
          </a:p>
          <a:p>
            <a:pPr eaLnBrk="1" hangingPunct="1"/>
            <a:r>
              <a:rPr lang="en-US" altLang="en-US" sz="2000" dirty="0">
                <a:solidFill>
                  <a:schemeClr val="bg1">
                    <a:lumMod val="95000"/>
                  </a:schemeClr>
                </a:solidFill>
                <a:latin typeface="+mn-lt"/>
              </a:rPr>
              <a:t>-Unknown</a:t>
            </a:r>
          </a:p>
        </p:txBody>
      </p:sp>
      <p:sp>
        <p:nvSpPr>
          <p:cNvPr id="3" name="Slide Number Placeholder 2"/>
          <p:cNvSpPr>
            <a:spLocks noGrp="1"/>
          </p:cNvSpPr>
          <p:nvPr>
            <p:ph type="sldNum" sz="quarter" idx="12"/>
          </p:nvPr>
        </p:nvSpPr>
        <p:spPr/>
        <p:txBody>
          <a:bodyPr/>
          <a:lstStyle/>
          <a:p>
            <a:pPr>
              <a:defRPr/>
            </a:pPr>
            <a:fld id="{0F1E5790-C87E-4099-9B09-1CFA29DAF254}" type="slidenum">
              <a:rPr lang="en-US" smtClean="0"/>
              <a:pPr>
                <a:defRPr/>
              </a:pPr>
              <a:t>5</a:t>
            </a:fld>
            <a:endParaRPr 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980" y="609600"/>
            <a:ext cx="5810250" cy="689514"/>
          </a:xfrm>
        </p:spPr>
        <p:txBody>
          <a:bodyPr>
            <a:noAutofit/>
          </a:bodyPr>
          <a:lstStyle/>
          <a:p>
            <a:r>
              <a:rPr lang="en-US" sz="3200" dirty="0"/>
              <a:t>What is Gender Diversity?</a:t>
            </a:r>
          </a:p>
        </p:txBody>
      </p:sp>
      <p:sp>
        <p:nvSpPr>
          <p:cNvPr id="3" name="Content Placeholder 2"/>
          <p:cNvSpPr>
            <a:spLocks noGrp="1"/>
          </p:cNvSpPr>
          <p:nvPr>
            <p:ph idx="1"/>
          </p:nvPr>
        </p:nvSpPr>
        <p:spPr>
          <a:xfrm>
            <a:off x="876299" y="1836924"/>
            <a:ext cx="7086600" cy="3124200"/>
          </a:xfrm>
        </p:spPr>
        <p:txBody>
          <a:bodyPr>
            <a:normAutofit/>
          </a:bodyPr>
          <a:lstStyle/>
          <a:p>
            <a:pPr marL="68580" indent="0">
              <a:buNone/>
            </a:pPr>
            <a:r>
              <a:rPr lang="en-US" dirty="0">
                <a:solidFill>
                  <a:schemeClr val="accent1"/>
                </a:solidFill>
              </a:rPr>
              <a:t>Gender Identity</a:t>
            </a:r>
          </a:p>
          <a:p>
            <a:pPr>
              <a:buFont typeface="Arial" panose="020B0604020202020204" pitchFamily="34" charset="0"/>
              <a:buChar char="•"/>
            </a:pPr>
            <a:r>
              <a:rPr lang="en-US" dirty="0">
                <a:solidFill>
                  <a:schemeClr val="tx1"/>
                </a:solidFill>
              </a:rPr>
              <a:t>A person’s inner sense of being a boy/man/male, girl/woman/female, another gender, or no gender</a:t>
            </a:r>
          </a:p>
          <a:p>
            <a:pPr>
              <a:buFont typeface="Arial" panose="020B0604020202020204" pitchFamily="34" charset="0"/>
              <a:buChar char="•"/>
            </a:pPr>
            <a:endParaRPr lang="en-US" dirty="0">
              <a:solidFill>
                <a:schemeClr val="tx1"/>
              </a:solidFill>
            </a:endParaRPr>
          </a:p>
          <a:p>
            <a:pPr marL="68580" indent="0">
              <a:buNone/>
            </a:pPr>
            <a:r>
              <a:rPr lang="en-US" dirty="0">
                <a:solidFill>
                  <a:schemeClr val="accent1"/>
                </a:solidFill>
              </a:rPr>
              <a:t>Gender Expression</a:t>
            </a:r>
          </a:p>
          <a:p>
            <a:pPr lvl="1">
              <a:buFont typeface="Arial" panose="020B0604020202020204" pitchFamily="34" charset="0"/>
              <a:buChar char="•"/>
            </a:pPr>
            <a:r>
              <a:rPr lang="en-US" dirty="0">
                <a:solidFill>
                  <a:schemeClr val="tx1"/>
                </a:solidFill>
              </a:rPr>
              <a:t>How one presents themselves through their behavior, mannerisms, speech patterns, dress, and hairstyles</a:t>
            </a:r>
            <a:endParaRPr lang="en-US" dirty="0">
              <a:solidFill>
                <a:schemeClr val="accent1"/>
              </a:solidFill>
            </a:endParaRPr>
          </a:p>
        </p:txBody>
      </p:sp>
      <p:sp>
        <p:nvSpPr>
          <p:cNvPr id="5" name="Text Placeholder 4"/>
          <p:cNvSpPr>
            <a:spLocks noGrp="1"/>
          </p:cNvSpPr>
          <p:nvPr>
            <p:ph type="body" sz="half" idx="2"/>
          </p:nvPr>
        </p:nvSpPr>
        <p:spPr>
          <a:xfrm>
            <a:off x="457200" y="1143000"/>
            <a:ext cx="7924799" cy="689515"/>
          </a:xfrm>
        </p:spPr>
        <p:txBody>
          <a:bodyPr>
            <a:normAutofit/>
          </a:bodyPr>
          <a:lstStyle/>
          <a:p>
            <a:pPr algn="l"/>
            <a:r>
              <a:rPr lang="en-US" sz="1400" dirty="0">
                <a:solidFill>
                  <a:schemeClr val="tx1"/>
                </a:solidFill>
              </a:rPr>
              <a:t>Acknowledging and respecting that there are many ways to identify outside of the binary male and female. </a:t>
            </a:r>
          </a:p>
        </p:txBody>
      </p:sp>
      <p:sp>
        <p:nvSpPr>
          <p:cNvPr id="7" name="Slide Number Placeholder 6"/>
          <p:cNvSpPr>
            <a:spLocks noGrp="1"/>
          </p:cNvSpPr>
          <p:nvPr>
            <p:ph type="sldNum" sz="quarter" idx="12"/>
          </p:nvPr>
        </p:nvSpPr>
        <p:spPr/>
        <p:txBody>
          <a:bodyPr/>
          <a:lstStyle/>
          <a:p>
            <a:pPr>
              <a:defRPr/>
            </a:pPr>
            <a:fld id="{0F1E5790-C87E-4099-9B09-1CFA29DAF254}" type="slidenum">
              <a:rPr lang="en-US" smtClean="0"/>
              <a:pPr>
                <a:defRPr/>
              </a:pPr>
              <a:t>6</a:t>
            </a:fld>
            <a:endParaRPr lang="en-US"/>
          </a:p>
        </p:txBody>
      </p:sp>
    </p:spTree>
    <p:extLst>
      <p:ext uri="{BB962C8B-B14F-4D97-AF65-F5344CB8AC3E}">
        <p14:creationId xmlns:p14="http://schemas.microsoft.com/office/powerpoint/2010/main" val="395953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890140"/>
            <a:ext cx="7024744" cy="799064"/>
          </a:xfrm>
        </p:spPr>
        <p:txBody>
          <a:bodyPr>
            <a:normAutofit/>
          </a:bodyPr>
          <a:lstStyle/>
          <a:p>
            <a:r>
              <a:rPr lang="en-US" sz="3200" dirty="0"/>
              <a:t>Transgender (vs. Cisgender)</a:t>
            </a:r>
          </a:p>
        </p:txBody>
      </p:sp>
      <p:sp>
        <p:nvSpPr>
          <p:cNvPr id="8" name="TextBox 7"/>
          <p:cNvSpPr txBox="1"/>
          <p:nvPr/>
        </p:nvSpPr>
        <p:spPr>
          <a:xfrm>
            <a:off x="523875" y="2057400"/>
            <a:ext cx="8229600" cy="4247317"/>
          </a:xfrm>
          <a:prstGeom prst="rect">
            <a:avLst/>
          </a:prstGeom>
          <a:noFill/>
        </p:spPr>
        <p:txBody>
          <a:bodyPr wrap="square" rtlCol="0">
            <a:spAutoFit/>
          </a:bodyPr>
          <a:lstStyle/>
          <a:p>
            <a:pPr>
              <a:buClr>
                <a:schemeClr val="accent2"/>
              </a:buClr>
            </a:pPr>
            <a:r>
              <a:rPr lang="en-US" dirty="0"/>
              <a:t>Gender identity does not correspond with assigned sex at birth</a:t>
            </a:r>
          </a:p>
          <a:p>
            <a:pPr marL="285750" indent="-285750">
              <a:buClr>
                <a:schemeClr val="accent2"/>
              </a:buClr>
              <a:buFont typeface="Wingdings" panose="05000000000000000000" pitchFamily="2" charset="2"/>
              <a:buChar char="§"/>
            </a:pPr>
            <a:r>
              <a:rPr lang="en-US" dirty="0"/>
              <a:t>There is alternate terminology</a:t>
            </a:r>
          </a:p>
          <a:p>
            <a:pPr marL="742950" lvl="1" indent="-285750">
              <a:buClr>
                <a:schemeClr val="accent2"/>
              </a:buClr>
              <a:buFont typeface="Wingdings" panose="05000000000000000000" pitchFamily="2" charset="2"/>
              <a:buChar char="§"/>
            </a:pPr>
            <a:r>
              <a:rPr lang="en-US" dirty="0"/>
              <a:t>Transgender woman, trans woman</a:t>
            </a:r>
          </a:p>
          <a:p>
            <a:pPr marL="742950" lvl="1" indent="-285750">
              <a:buClr>
                <a:schemeClr val="accent2"/>
              </a:buClr>
              <a:buFont typeface="Wingdings" panose="05000000000000000000" pitchFamily="2" charset="2"/>
              <a:buChar char="§"/>
            </a:pPr>
            <a:r>
              <a:rPr lang="en-US" dirty="0"/>
              <a:t>Transgender man, trans man,</a:t>
            </a:r>
          </a:p>
          <a:p>
            <a:pPr marL="285750" indent="-285750">
              <a:buClr>
                <a:schemeClr val="accent2"/>
              </a:buClr>
              <a:buFont typeface="Wingdings" panose="05000000000000000000" pitchFamily="2" charset="2"/>
              <a:buChar char="§"/>
            </a:pPr>
            <a:r>
              <a:rPr lang="en-US" dirty="0"/>
              <a:t>Non-Binary, genderqueer</a:t>
            </a:r>
          </a:p>
          <a:p>
            <a:pPr marL="742950" lvl="1" indent="-285750">
              <a:buClr>
                <a:schemeClr val="accent2"/>
              </a:buClr>
              <a:buFont typeface="Wingdings" panose="05000000000000000000" pitchFamily="2" charset="2"/>
              <a:buChar char="§"/>
            </a:pPr>
            <a:r>
              <a:rPr lang="en-US" dirty="0"/>
              <a:t>Genderqueer person</a:t>
            </a:r>
          </a:p>
          <a:p>
            <a:pPr marL="285750" indent="-285750">
              <a:buClr>
                <a:schemeClr val="accent2"/>
              </a:buClr>
              <a:buFont typeface="Wingdings" panose="05000000000000000000" pitchFamily="2" charset="2"/>
              <a:buChar char="§"/>
            </a:pPr>
            <a:r>
              <a:rPr lang="en-US" dirty="0"/>
              <a:t>Trans masculine, Trans feminine</a:t>
            </a:r>
          </a:p>
          <a:p>
            <a:pPr marL="285750" indent="-285750">
              <a:buClr>
                <a:schemeClr val="accent2"/>
              </a:buClr>
              <a:buFont typeface="Wingdings" panose="05000000000000000000" pitchFamily="2" charset="2"/>
              <a:buChar char="§"/>
            </a:pPr>
            <a:endParaRPr lang="en-US" dirty="0"/>
          </a:p>
          <a:p>
            <a:pPr marL="285750" indent="-285750">
              <a:buClr>
                <a:schemeClr val="accent2"/>
              </a:buClr>
              <a:buFont typeface="Wingdings" panose="05000000000000000000" pitchFamily="2" charset="2"/>
              <a:buChar char="§"/>
            </a:pPr>
            <a:r>
              <a:rPr lang="en-US" dirty="0"/>
              <a:t>See a glossary of terms here- </a:t>
            </a:r>
            <a:r>
              <a:rPr lang="en-US" dirty="0">
                <a:solidFill>
                  <a:schemeClr val="accent1"/>
                </a:solidFill>
                <a:hlinkClick r:id="rId3"/>
              </a:rPr>
              <a:t>www.lgbthealtheducation.org/publication/lgbt-glossary/</a:t>
            </a:r>
            <a:endParaRPr lang="en-US" dirty="0">
              <a:solidFill>
                <a:schemeClr val="accent1"/>
              </a:solidFill>
            </a:endParaRPr>
          </a:p>
          <a:p>
            <a:pPr marL="285750" indent="-285750">
              <a:buClr>
                <a:schemeClr val="accent2"/>
              </a:buClr>
              <a:buFont typeface="Wingdings" panose="05000000000000000000" pitchFamily="2" charset="2"/>
              <a:buChar char="§"/>
            </a:pPr>
            <a:endParaRPr lang="en-US" dirty="0"/>
          </a:p>
          <a:p>
            <a:pPr marL="285750" indent="-285750">
              <a:buClr>
                <a:schemeClr val="accent2"/>
              </a:buClr>
              <a:buFont typeface="Wingdings" panose="05000000000000000000" pitchFamily="2" charset="2"/>
              <a:buChar char="§"/>
            </a:pPr>
            <a:endParaRPr lang="en-US" dirty="0"/>
          </a:p>
          <a:p>
            <a:pPr marL="285750" indent="-285750">
              <a:buClr>
                <a:schemeClr val="accent2"/>
              </a:buClr>
              <a:buFont typeface="Wingdings" panose="05000000000000000000" pitchFamily="2" charset="2"/>
              <a:buChar char="§"/>
            </a:pPr>
            <a:endParaRPr lang="en-US" dirty="0"/>
          </a:p>
          <a:p>
            <a:pPr marL="285750" indent="-285750">
              <a:buClr>
                <a:schemeClr val="accent2"/>
              </a:buClr>
              <a:buFont typeface="Wingdings" panose="05000000000000000000" pitchFamily="2" charset="2"/>
              <a:buChar char="§"/>
            </a:pPr>
            <a:r>
              <a:rPr lang="en-US" dirty="0"/>
              <a:t>Adapted from- </a:t>
            </a:r>
            <a:r>
              <a:rPr lang="en-US" dirty="0">
                <a:solidFill>
                  <a:schemeClr val="accent1"/>
                </a:solidFill>
                <a:hlinkClick r:id="rId4"/>
              </a:rPr>
              <a:t>Behavioral-Health-Care-for-Transgender-Adults-3.pdf (fenwayhealth.org)</a:t>
            </a:r>
            <a:r>
              <a:rPr lang="en-US" dirty="0">
                <a:solidFill>
                  <a:schemeClr val="accent1"/>
                </a:solidFill>
              </a:rPr>
              <a:t> </a:t>
            </a:r>
          </a:p>
        </p:txBody>
      </p:sp>
      <p:sp>
        <p:nvSpPr>
          <p:cNvPr id="3" name="Slide Number Placeholder 2"/>
          <p:cNvSpPr>
            <a:spLocks noGrp="1"/>
          </p:cNvSpPr>
          <p:nvPr>
            <p:ph type="sldNum" sz="quarter" idx="12"/>
          </p:nvPr>
        </p:nvSpPr>
        <p:spPr/>
        <p:txBody>
          <a:bodyPr/>
          <a:lstStyle/>
          <a:p>
            <a:pPr>
              <a:defRPr/>
            </a:pPr>
            <a:fld id="{E2A0E684-971D-4FCA-AB12-33B56BB8BB00}" type="slidenum">
              <a:rPr lang="en-US" smtClean="0"/>
              <a:pPr>
                <a:defRPr/>
              </a:pPr>
              <a:t>7</a:t>
            </a:fld>
            <a:endParaRPr lang="en-US"/>
          </a:p>
        </p:txBody>
      </p:sp>
    </p:spTree>
    <p:extLst>
      <p:ext uri="{BB962C8B-B14F-4D97-AF65-F5344CB8AC3E}">
        <p14:creationId xmlns:p14="http://schemas.microsoft.com/office/powerpoint/2010/main" val="112297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2A0E684-971D-4FCA-AB12-33B56BB8BB00}" type="slidenum">
              <a:rPr lang="en-US" smtClean="0"/>
              <a:pPr>
                <a:defRPr/>
              </a:pPr>
              <a:t>8</a:t>
            </a:fld>
            <a:endParaRPr lang="en-US"/>
          </a:p>
        </p:txBody>
      </p:sp>
      <p:pic>
        <p:nvPicPr>
          <p:cNvPr id="1026" name="Picture 2" descr="https://avanzarnow.org/wp-content/uploads/2018/10/understanding-LB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64090"/>
            <a:ext cx="8305800" cy="553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5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86368"/>
            <a:ext cx="2664367" cy="722864"/>
          </a:xfrm>
        </p:spPr>
        <p:txBody>
          <a:bodyPr>
            <a:noAutofit/>
          </a:bodyPr>
          <a:lstStyle/>
          <a:p>
            <a:r>
              <a:rPr lang="en-US" sz="3200" dirty="0"/>
              <a:t>Pronouns</a:t>
            </a:r>
          </a:p>
        </p:txBody>
      </p:sp>
      <p:sp>
        <p:nvSpPr>
          <p:cNvPr id="3" name="Slide Number Placeholder 2"/>
          <p:cNvSpPr>
            <a:spLocks noGrp="1"/>
          </p:cNvSpPr>
          <p:nvPr>
            <p:ph type="sldNum" sz="quarter" idx="12"/>
          </p:nvPr>
        </p:nvSpPr>
        <p:spPr/>
        <p:txBody>
          <a:bodyPr/>
          <a:lstStyle/>
          <a:p>
            <a:pPr>
              <a:defRPr/>
            </a:pPr>
            <a:fld id="{E2A0E684-971D-4FCA-AB12-33B56BB8BB00}" type="slidenum">
              <a:rPr lang="en-US" smtClean="0"/>
              <a:pPr>
                <a:defRPr/>
              </a:pPr>
              <a:t>9</a:t>
            </a:fld>
            <a:endParaRPr lang="en-US"/>
          </a:p>
        </p:txBody>
      </p:sp>
      <p:sp>
        <p:nvSpPr>
          <p:cNvPr id="5" name="TextBox 4"/>
          <p:cNvSpPr txBox="1"/>
          <p:nvPr/>
        </p:nvSpPr>
        <p:spPr>
          <a:xfrm>
            <a:off x="433388" y="2133600"/>
            <a:ext cx="3352800" cy="2031325"/>
          </a:xfrm>
          <a:prstGeom prst="rect">
            <a:avLst/>
          </a:prstGeom>
          <a:noFill/>
        </p:spPr>
        <p:txBody>
          <a:bodyPr wrap="square" rtlCol="0">
            <a:spAutoFit/>
          </a:bodyPr>
          <a:lstStyle/>
          <a:p>
            <a:r>
              <a:rPr lang="en-US" dirty="0"/>
              <a:t>People may use a range of pronouns, including she/her/hers and he/him, his, as well as less-common pronouns such as they/them/theirs and </a:t>
            </a:r>
            <a:r>
              <a:rPr lang="en-US" dirty="0" err="1"/>
              <a:t>ze</a:t>
            </a:r>
            <a:r>
              <a:rPr lang="en-US" dirty="0"/>
              <a:t>/</a:t>
            </a:r>
            <a:r>
              <a:rPr lang="en-US" dirty="0" err="1"/>
              <a:t>hir</a:t>
            </a:r>
            <a:r>
              <a:rPr lang="en-US" dirty="0"/>
              <a:t>/</a:t>
            </a:r>
            <a:r>
              <a:rPr lang="en-US" dirty="0" err="1"/>
              <a:t>hirs</a:t>
            </a:r>
            <a:r>
              <a:rPr lang="en-US" dirty="0"/>
              <a:t> (pronounced zee/hear/hears.)</a:t>
            </a: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533400"/>
            <a:ext cx="4608544" cy="546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550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PRESENTATION_PLAYLIST_COUNT" val="0"/>
  <p:tag name="PRESENTATION_PRESENTER_SLIDE_LEVEL" val="0"/>
  <p:tag name="ART_ENCODE_TYPE" val="0"/>
  <p:tag name="ART_ENCODE_INDEX" val="1"/>
  <p:tag name="ARTICULATE_PROJECT_OPEN" val="1"/>
  <p:tag name="ARTICULATE_PRESENTER_VERSION" val="6"/>
  <p:tag name="PUBLISH_TITLE" val="RecoveryCultural DiversityTraining2020"/>
  <p:tag name="ARTICULATE_PUBLISH_PATH" val="Z:\HR SHARE\Training\2020"/>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Z:\HR SHARE\Training\2020\RecoveryCultural DiversityTraining2020\player.html"/>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a7f74a9d-929a-4ec4-b083-2588163b9d8a"/>
  <p:tag name="ARTICULATE_SLIDE_PAUSE" val="1"/>
  <p:tag name="ARTICULATE_NAV_LEVEL" val="1"/>
  <p:tag name="ARTICULATE_PLAYLIST_ID" val="-1"/>
  <p:tag name="ARTICULATE_LOCK_SLIDE" val="0"/>
  <p:tag name="ARTICULATE_SLIDE_NAV" val="9"/>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a206e68d-d85f-4c06-ae08-22595e4c5c69"/>
  <p:tag name="ARTICULATE_SLIDE_NAV" val="10"/>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e2ae921d-c348-4a42-a1e7-cbae48915065"/>
  <p:tag name="ARTICULATE_SLIDE_PAUSE" val="1"/>
  <p:tag name="ARTICULATE_NAV_LEVEL" val="1"/>
  <p:tag name="ARTICULATE_PLAYLIST_ID" val="-1"/>
  <p:tag name="ARTICULATE_LOCK_SLIDE" val="0"/>
  <p:tag name="ARTICULATE_SLIDE_NAV" val="11"/>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61a0b5d5-0f0d-4d5a-8b6c-b883eef61170"/>
  <p:tag name="ARTICULATE_SLIDE_PAUSE" val="1"/>
  <p:tag name="ARTICULATE_NAV_LEVEL" val="1"/>
  <p:tag name="ARTICULATE_PLAYLIST_ID" val="-1"/>
  <p:tag name="ARTICULATE_LOCK_SLIDE" val="0"/>
  <p:tag name="ARTICULATE_SLIDE_NAV" val="1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3740ae59-a530-43b1-9331-24371b077c62"/>
  <p:tag name="ARTICULATE_SLIDE_PAUSE" val="1"/>
  <p:tag name="ARTICULATE_NAV_LEVEL" val="1"/>
  <p:tag name="ARTICULATE_PLAYLIST_ID" val="-1"/>
  <p:tag name="ARTICULATE_LOCK_SLIDE" val="0"/>
  <p:tag name="ARTICULATE_SLIDE_NAV" val="13"/>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51e27ae9-c7a3-4687-89d9-3d2e9899f1fd"/>
  <p:tag name="ARTICULATE_SLIDE_PAUSE" val="1"/>
  <p:tag name="ARTICULATE_NAV_LEVEL" val="1"/>
  <p:tag name="ARTICULATE_PLAYLIST_ID" val="-1"/>
  <p:tag name="ARTICULATE_LOCK_SLIDE" val="0"/>
  <p:tag name="ARTICULATE_SLIDE_NAV" val="14"/>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719fd60e-096a-49d0-8c25-f1b396c4a6fc"/>
  <p:tag name="ARTICULATE_SLIDE_PAUSE" val="1"/>
  <p:tag name="ARTICULATE_NAV_LEVEL" val="1"/>
  <p:tag name="ARTICULATE_PLAYLIST_ID" val="-1"/>
  <p:tag name="ARTICULATE_LOCK_SLIDE" val="0"/>
  <p:tag name="ARTICULATE_SLIDE_NAV" val="15"/>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97119239-ba23-49c8-a07e-84db8c996909"/>
  <p:tag name="ARTICULATE_SLIDE_PAUSE" val="1"/>
  <p:tag name="ARTICULATE_NAV_LEVEL" val="1"/>
  <p:tag name="ARTICULATE_PLAYLIST_ID" val="-1"/>
  <p:tag name="ARTICULATE_LOCK_SLIDE" val="0"/>
  <p:tag name="ARTICULATE_SLIDE_NAV" val="16"/>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1378bd5c-5acb-45b3-b4b9-46506c1fcec0"/>
  <p:tag name="ARTICULATE_SLIDE_PAUSE" val="1"/>
  <p:tag name="ARTICULATE_NAV_LEVEL" val="1"/>
  <p:tag name="ARTICULATE_PLAYLIST_ID" val="-1"/>
  <p:tag name="ARTICULATE_LOCK_SLIDE" val="0"/>
  <p:tag name="ARTICULATE_SLIDE_NAV" val="17"/>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1198249b-1629-4734-8c77-8097213b6bbb"/>
  <p:tag name="ARTICULATE_SLIDE_PAUSE" val="1"/>
  <p:tag name="ARTICULATE_NAV_LEVEL" val="1"/>
  <p:tag name="ARTICULATE_PLAYLIST_ID" val="-1"/>
  <p:tag name="ARTICULATE_LOCK_SLIDE" val="0"/>
  <p:tag name="ARTICULATE_SLIDE_NAV" val="18"/>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3d3ab73-e1a4-4882-8f3b-882230bcb927"/>
  <p:tag name="ARTICULATE_SLIDE_PAUSE" val="1"/>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ef7af71a-bf27-4d8d-956a-9b24e76e7219"/>
  <p:tag name="ARTICULATE_SLIDE_PAUSE" val="1"/>
  <p:tag name="ARTICULATE_NAV_LEVEL" val="1"/>
  <p:tag name="ARTICULATE_PLAYLIST_ID" val="-1"/>
  <p:tag name="ARTICULATE_LOCK_SLIDE" val="0"/>
  <p:tag name="ARTICULATE_SLIDE_NAV" val="21"/>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ce1805d0-2024-4f1b-bb15-805fe417341f"/>
  <p:tag name="ARTICULATE_SLIDE_PAUSE" val="1"/>
  <p:tag name="ARTICULATE_NAV_LEVEL" val="1"/>
  <p:tag name="ARTICULATE_PLAYLIST_ID" val="-1"/>
  <p:tag name="ARTICULATE_LOCK_SLIDE" val="0"/>
  <p:tag name="ARTICULATE_SLIDE_NAV" val="24"/>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4ba6d7fc-e032-4c3f-8d8d-a54ac939571b"/>
  <p:tag name="ARTICULATE_SLIDE_NAV" val="25"/>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29daf14b-48f2-43b1-82c6-c23c9c84faa7"/>
  <p:tag name="ARTICULATE_SLIDE_PAUSE" val="1"/>
  <p:tag name="ARTICULATE_NAV_LEVEL" val="1"/>
  <p:tag name="ARTICULATE_PLAYLIST_ID" val="-1"/>
  <p:tag name="ARTICULATE_LOCK_SLIDE" val="0"/>
  <p:tag name="ARTICULATE_SLIDE_NAV" val="22"/>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0a835f34-a2df-4446-8bcc-b59defabcb78"/>
  <p:tag name="ARTICULATE_NAV_LEVEL" val="1"/>
  <p:tag name="ARTICULATE_PLAYLIST_ID" val="-1"/>
  <p:tag name="ARTICULATE_LOCK_SLIDE" val="0"/>
  <p:tag name="ARTICULATE_SLIDE_PAUSE" val="0"/>
  <p:tag name="ARTICULATE_SLIDE_NAV" val="26"/>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fb9e3232-aa78-4b67-a212-f0e7cd27139a"/>
  <p:tag name="ARTICULATE_SLIDE_PAUSE" val="1"/>
  <p:tag name="ARTICULATE_NAV_LEVEL" val="1"/>
  <p:tag name="ARTICULATE_PLAYLIST_ID" val="-1"/>
  <p:tag name="ARTICULATE_LOCK_SLIDE" val="0"/>
  <p:tag name="ARTICULATE_SLIDE_NAV" val="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11eccc23-a15d-49a3-956b-94631c1b2546"/>
  <p:tag name="ARTICULATE_SLIDE_PAUSE" val="1"/>
  <p:tag name="ARTICULATE_NAV_LEVEL" val="1"/>
  <p:tag name="ARTICULATE_PLAYLIST_ID" val="-1"/>
  <p:tag name="ARTICULATE_LOCK_SLIDE" val="0"/>
  <p:tag name="ARTICULATE_SLIDE_NAV" val="3"/>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80e8850-446f-4bfa-997f-6fbec3c2d076"/>
  <p:tag name="ARTICULATE_SLIDE_PAUSE" val="1"/>
  <p:tag name="ARTICULATE_NAV_LEVEL" val="1"/>
  <p:tag name="ARTICULATE_PLAYLIST_ID" val="-1"/>
  <p:tag name="ARTICULATE_LOCK_SLIDE" val="0"/>
  <p:tag name="ARTICULATE_SLIDE_NAV" val="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d7c3f933-7784-418a-942b-b6b7f7ea6d11"/>
  <p:tag name="ARTICULATE_SLIDE_PAUSE" val="1"/>
  <p:tag name="ARTICULATE_NAV_LEVEL" val="1"/>
  <p:tag name="ARTICULATE_PLAYLIST_ID" val="-1"/>
  <p:tag name="ARTICULATE_LOCK_SLIDE" val="0"/>
  <p:tag name="ARTICULATE_SLIDE_NAV" val="5"/>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eb2d1459-4042-40c4-a410-722ba2a5976e"/>
  <p:tag name="ARTICULATE_SLIDE_PAUSE" val="1"/>
  <p:tag name="ARTICULATE_NAV_LEVEL" val="1"/>
  <p:tag name="ARTICULATE_PLAYLIST_ID" val="-1"/>
  <p:tag name="ARTICULATE_LOCK_SLIDE" val="0"/>
  <p:tag name="ARTICULATE_SLIDE_NAV" val="6"/>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28ee49ab-55e4-4cb2-b00a-5651c1895d67"/>
  <p:tag name="ARTICULATE_SLIDE_PAUSE" val="1"/>
  <p:tag name="ARTICULATE_NAV_LEVEL" val="1"/>
  <p:tag name="ARTICULATE_PLAYLIST_ID" val="-1"/>
  <p:tag name="ARTICULATE_LOCK_SLIDE" val="0"/>
  <p:tag name="ARTICULATE_SLIDE_NAV" val="7"/>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eadd34f2-1184-472f-9618-3559d46bc3c0"/>
  <p:tag name="ARTICULATE_SLIDE_PAUSE" val="1"/>
  <p:tag name="ARTICULATE_NAV_LEVEL" val="1"/>
  <p:tag name="ARTICULATE_PLAYLIST_ID" val="-1"/>
  <p:tag name="ARTICULATE_LOCK_SLIDE" val="0"/>
  <p:tag name="ARTICULATE_SLIDE_NAV" val="8"/>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3582</TotalTime>
  <Words>3536</Words>
  <Application>Microsoft Office PowerPoint</Application>
  <PresentationFormat>On-screen Show (4:3)</PresentationFormat>
  <Paragraphs>290</Paragraphs>
  <Slides>41</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Gill Sans MT</vt:lpstr>
      <vt:lpstr>Wingdings</vt:lpstr>
      <vt:lpstr>Wingdings 2</vt:lpstr>
      <vt:lpstr>Dividend</vt:lpstr>
      <vt:lpstr>Cultural Diversity, Recovery and Limited English Proficiency</vt:lpstr>
      <vt:lpstr>What is culture?</vt:lpstr>
      <vt:lpstr>Diversity </vt:lpstr>
      <vt:lpstr>How does culture affect care?</vt:lpstr>
      <vt:lpstr>What is Cultural Competence?</vt:lpstr>
      <vt:lpstr>What is Gender Diversity?</vt:lpstr>
      <vt:lpstr>Transgender (vs. Cisgender)</vt:lpstr>
      <vt:lpstr>PowerPoint Presentation</vt:lpstr>
      <vt:lpstr>Pronouns</vt:lpstr>
      <vt:lpstr>Recovery Facts</vt:lpstr>
      <vt:lpstr>What is Recovery?</vt:lpstr>
      <vt:lpstr>Where we apply recovery……</vt:lpstr>
      <vt:lpstr>What contributes to recovery?</vt:lpstr>
      <vt:lpstr>Community Influence on Recovery</vt:lpstr>
      <vt:lpstr>What is a Peer Support Specialist?</vt:lpstr>
      <vt:lpstr>Role of the Peer Support Specialist (PSS), in Recovery</vt:lpstr>
      <vt:lpstr>How does staff interaction affect a person’s recovery?</vt:lpstr>
      <vt:lpstr>People First Language</vt:lpstr>
      <vt:lpstr>How does the agency setting affect a person’s recovery?</vt:lpstr>
      <vt:lpstr>  You Know You’re Stigmatizing If You…</vt:lpstr>
      <vt:lpstr> How does media or educational material contribute to a person's recovery? </vt:lpstr>
      <vt:lpstr>PowerPoint Presentation</vt:lpstr>
      <vt:lpstr>Stigma Reduction, What YOU can do...</vt:lpstr>
      <vt:lpstr>What YOU Can Do – Cont…. </vt:lpstr>
      <vt:lpstr>PowerPoint Presentation</vt:lpstr>
      <vt:lpstr>Recovery &amp; The Individual Plan of Service </vt:lpstr>
      <vt:lpstr>Recovery &amp; The Individual Plan of Service – Cont….</vt:lpstr>
      <vt:lpstr>Stages of Change Model</vt:lpstr>
      <vt:lpstr>Stages of Change Model </vt:lpstr>
      <vt:lpstr>Services that support recovery</vt:lpstr>
      <vt:lpstr>Self Determination and Recovery</vt:lpstr>
      <vt:lpstr>Discharge/ Transition Planning and Recovery. </vt:lpstr>
      <vt:lpstr> September 12, 2011|By Jeannine Stein, Los Angeles Times / For the Booster Shots blog:</vt:lpstr>
      <vt:lpstr>PowerPoint Presentation</vt:lpstr>
      <vt:lpstr>PowerPoint Presentation</vt:lpstr>
      <vt:lpstr>Legal Basis for LEP</vt:lpstr>
      <vt:lpstr>Legal Basis cont..</vt:lpstr>
      <vt:lpstr>Document</vt:lpstr>
      <vt:lpstr>PowerPoint Presentation</vt:lpstr>
      <vt:lpstr>Expect Recovery!</vt:lpstr>
      <vt:lpstr>PowerPoint Presentation</vt:lpstr>
    </vt:vector>
  </TitlesOfParts>
  <Company>HBH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Recovery philosophies to our everyday work.</dc:title>
  <dc:creator>millra</dc:creator>
  <cp:lastModifiedBy>Laura Bailey</cp:lastModifiedBy>
  <cp:revision>304</cp:revision>
  <dcterms:created xsi:type="dcterms:W3CDTF">2011-09-07T17:58:35Z</dcterms:created>
  <dcterms:modified xsi:type="dcterms:W3CDTF">2024-12-30T17:22:43Z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Recovery Training  2012</vt:lpwstr>
  </property>
  <property fmtid="{D5CDD505-2E9C-101B-9397-08002B2CF9AE}" pid="4" name="ArticulateGUID">
    <vt:lpwstr>191D260D-7492-45A7-941A-813796B2DDBB</vt:lpwstr>
  </property>
  <property fmtid="{D5CDD505-2E9C-101B-9397-08002B2CF9AE}" pid="5" name="ArticulateProjectFull">
    <vt:lpwstr>Z:\HR SHARE\Training\2020\Cultural Diversity-Recovery Training  2020.ppta</vt:lpwstr>
  </property>
</Properties>
</file>